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64" r:id="rId5"/>
    <p:sldId id="259" r:id="rId6"/>
    <p:sldId id="260" r:id="rId7"/>
    <p:sldId id="261" r:id="rId8"/>
    <p:sldId id="262" r:id="rId9"/>
    <p:sldId id="263"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516"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ound Diagonal Corner Rectangle 6"/>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Title 7"/>
          <p:cNvSpPr>
            <a:spLocks noGrp="1"/>
          </p:cNvSpPr>
          <p:nvPr>
            <p:ph type="ctrTitle"/>
          </p:nvPr>
        </p:nvSpPr>
        <p:spPr>
          <a:xfrm>
            <a:off x="464234" y="381001"/>
            <a:ext cx="8229600" cy="2209800"/>
          </a:xfrm>
        </p:spPr>
        <p:txBody>
          <a:bodyPr lIns="45720" rIns="228600" anchor="b">
            <a:normAutofit/>
          </a:bodyPr>
          <a:lstStyle>
            <a:lvl1pPr marL="0" algn="r">
              <a:defRPr sz="4800"/>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0" name="Date Placeholder 9"/>
          <p:cNvSpPr>
            <a:spLocks noGrp="1"/>
          </p:cNvSpPr>
          <p:nvPr>
            <p:ph type="dt" sz="half" idx="10"/>
          </p:nvPr>
        </p:nvSpPr>
        <p:spPr>
          <a:xfrm>
            <a:off x="5562600" y="6509004"/>
            <a:ext cx="3002280" cy="274320"/>
          </a:xfrm>
        </p:spPr>
        <p:txBody>
          <a:bodyPr vert="horz" rtlCol="0"/>
          <a:lstStyle>
            <a:extLst/>
          </a:lstStyle>
          <a:p>
            <a:fld id="{0E36AFA6-C9FE-4D4F-BEE3-DAFE6A0725BB}" type="datetimeFigureOut">
              <a:rPr lang="en-US" smtClean="0"/>
              <a:t>10/26/2011</a:t>
            </a:fld>
            <a:endParaRPr lang="en-US"/>
          </a:p>
        </p:txBody>
      </p:sp>
      <p:sp>
        <p:nvSpPr>
          <p:cNvPr id="11" name="Slide Number Placeholder 10"/>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C08795EC-9B09-4DA2-A406-C12701A88F49}" type="slidenum">
              <a:rPr lang="en-US" smtClean="0"/>
              <a:t>‹#›</a:t>
            </a:fld>
            <a:endParaRPr lang="en-US"/>
          </a:p>
        </p:txBody>
      </p:sp>
      <p:sp>
        <p:nvSpPr>
          <p:cNvPr id="12" name="Footer Placeholder 11"/>
          <p:cNvSpPr>
            <a:spLocks noGrp="1"/>
          </p:cNvSpPr>
          <p:nvPr>
            <p:ph type="ftr" sz="quarter" idx="12"/>
          </p:nvPr>
        </p:nvSpPr>
        <p:spPr>
          <a:xfrm>
            <a:off x="1600200" y="6509004"/>
            <a:ext cx="3907464" cy="274320"/>
          </a:xfrm>
        </p:spPr>
        <p:txBody>
          <a:bodyPr vert="horz" rtlCol="0"/>
          <a:lstStyle>
            <a:extLst/>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E36AFA6-C9FE-4D4F-BEE3-DAFE6A0725BB}" type="datetimeFigureOut">
              <a:rPr lang="en-US" smtClean="0"/>
              <a:t>10/26/2011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C08795EC-9B09-4DA2-A406-C12701A88F49}"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lgn="l">
              <a:defRPr/>
            </a:lvl1pPr>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E36AFA6-C9FE-4D4F-BEE3-DAFE6A0725BB}" type="datetimeFigureOut">
              <a:rPr lang="en-US" smtClean="0"/>
              <a:t>10/26/2011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C08795EC-9B09-4DA2-A406-C12701A88F49}"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E36AFA6-C9FE-4D4F-BEE3-DAFE6A0725BB}" type="datetimeFigureOut">
              <a:rPr lang="en-US" smtClean="0"/>
              <a:t>10/26/2011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C08795EC-9B09-4DA2-A406-C12701A88F49}"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7" name="Rectangle 6"/>
          <p:cNvSpPr/>
          <p:nvPr/>
        </p:nvSpPr>
        <p:spPr>
          <a:xfrm>
            <a:off x="1000128" y="3267456"/>
            <a:ext cx="74066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287713"/>
            <a:ext cx="77724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a:xfrm>
            <a:off x="5562600" y="6513670"/>
            <a:ext cx="3002280" cy="274320"/>
          </a:xfrm>
        </p:spPr>
        <p:txBody>
          <a:bodyPr vert="horz" rtlCol="0"/>
          <a:lstStyle>
            <a:extLst/>
          </a:lstStyle>
          <a:p>
            <a:fld id="{0E36AFA6-C9FE-4D4F-BEE3-DAFE6A0725BB}" type="datetimeFigureOut">
              <a:rPr lang="en-US" smtClean="0"/>
              <a:t>10/26/2011</a:t>
            </a:fld>
            <a:endParaRPr lang="en-US"/>
          </a:p>
        </p:txBody>
      </p:sp>
      <p:sp>
        <p:nvSpPr>
          <p:cNvPr id="9" name="Slide Number Placeholder 8"/>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C08795EC-9B09-4DA2-A406-C12701A88F49}" type="slidenum">
              <a:rPr lang="en-US" smtClean="0"/>
              <a:t>‹#›</a:t>
            </a:fld>
            <a:endParaRPr lang="en-US"/>
          </a:p>
        </p:txBody>
      </p:sp>
      <p:sp>
        <p:nvSpPr>
          <p:cNvPr id="10" name="Footer Placeholder 9"/>
          <p:cNvSpPr>
            <a:spLocks noGrp="1"/>
          </p:cNvSpPr>
          <p:nvPr>
            <p:ph type="ftr" sz="quarter" idx="12"/>
          </p:nvPr>
        </p:nvSpPr>
        <p:spPr>
          <a:xfrm>
            <a:off x="1600200" y="6513670"/>
            <a:ext cx="3907464" cy="274320"/>
          </a:xfrm>
        </p:spPr>
        <p:txBody>
          <a:bodyPr vert="horz" rtlCol="0"/>
          <a:lstStyle>
            <a:extLst/>
          </a:lstStyle>
          <a:p>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0E36AFA6-C9FE-4D4F-BEE3-DAFE6A0725BB}" type="datetimeFigureOut">
              <a:rPr lang="en-US" smtClean="0"/>
              <a:t>10/26/2011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a:xfrm>
            <a:off x="8641080" y="6514568"/>
            <a:ext cx="464288" cy="274320"/>
          </a:xfrm>
        </p:spPr>
        <p:txBody>
          <a:bodyPr/>
          <a:lstStyle>
            <a:extLst/>
          </a:lstStyle>
          <a:p>
            <a:fld id="{C08795EC-9B09-4DA2-A406-C12701A88F49}" type="slidenum">
              <a:rPr lang="en-US" smtClean="0"/>
              <a:t>‹#›</a:t>
            </a:fld>
            <a:endParaRPr lang="en-US"/>
          </a:p>
        </p:txBody>
      </p:sp>
      <p:sp>
        <p:nvSpPr>
          <p:cNvPr id="10" name="Rectangle 9"/>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p:nvSpPr>
        <p:spPr>
          <a:xfrm>
            <a:off x="616744"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11" name="Rectangle 10"/>
          <p:cNvSpPr/>
          <p:nvPr/>
        </p:nvSpPr>
        <p:spPr>
          <a:xfrm>
            <a:off x="4800600"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2" name="Title 1"/>
          <p:cNvSpPr>
            <a:spLocks noGrp="1"/>
          </p:cNvSpPr>
          <p:nvPr>
            <p:ph type="title"/>
          </p:nvPr>
        </p:nvSpPr>
        <p:spPr>
          <a:xfrm>
            <a:off x="457200" y="251948"/>
            <a:ext cx="8229600"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0E36AFA6-C9FE-4D4F-BEE3-DAFE6A0725BB}" type="datetimeFigureOut">
              <a:rPr lang="en-US" smtClean="0"/>
              <a:t>10/26/2011</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a:xfrm>
            <a:off x="8641080" y="6514568"/>
            <a:ext cx="464288" cy="274320"/>
          </a:xfrm>
        </p:spPr>
        <p:txBody>
          <a:bodyPr/>
          <a:lstStyle>
            <a:extLst/>
          </a:lstStyle>
          <a:p>
            <a:fld id="{C08795EC-9B09-4DA2-A406-C12701A88F49}"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53218"/>
            <a:ext cx="8229600"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0E36AFA6-C9FE-4D4F-BEE3-DAFE6A0725BB}" type="datetimeFigureOut">
              <a:rPr lang="en-US" smtClean="0"/>
              <a:t>10/26/2011</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C08795EC-9B09-4DA2-A406-C12701A88F49}" type="slidenum">
              <a:rPr lang="en-US" smtClean="0"/>
              <a:t>‹#›</a:t>
            </a:fld>
            <a:endParaRPr lang="en-US"/>
          </a:p>
        </p:txBody>
      </p:sp>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0E36AFA6-C9FE-4D4F-BEE3-DAFE6A0725BB}" type="datetimeFigureOut">
              <a:rPr lang="en-US" smtClean="0"/>
              <a:t>10/26/2011</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C08795EC-9B09-4DA2-A406-C12701A88F49}"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5057552" y="105765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963136" y="304800"/>
            <a:ext cx="3931920" cy="762000"/>
          </a:xfrm>
        </p:spPr>
        <p:txBody>
          <a:bodyPr anchor="b"/>
          <a:lstStyle>
            <a:lvl1pPr marL="0" algn="r">
              <a:buNone/>
              <a:defRPr sz="2000" b="1"/>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9" name="Date Placeholder 8"/>
          <p:cNvSpPr>
            <a:spLocks noGrp="1"/>
          </p:cNvSpPr>
          <p:nvPr>
            <p:ph type="dt" sz="half" idx="10"/>
          </p:nvPr>
        </p:nvSpPr>
        <p:spPr>
          <a:xfrm>
            <a:off x="5562600" y="6513670"/>
            <a:ext cx="3002280" cy="274320"/>
          </a:xfrm>
        </p:spPr>
        <p:txBody>
          <a:bodyPr vert="horz" rtlCol="0"/>
          <a:lstStyle>
            <a:extLst/>
          </a:lstStyle>
          <a:p>
            <a:fld id="{0E36AFA6-C9FE-4D4F-BEE3-DAFE6A0725BB}" type="datetimeFigureOut">
              <a:rPr lang="en-US" smtClean="0"/>
              <a:t>10/26/2011</a:t>
            </a:fld>
            <a:endParaRPr lang="en-US"/>
          </a:p>
        </p:txBody>
      </p:sp>
      <p:sp>
        <p:nvSpPr>
          <p:cNvPr id="10" name="Slide Number Placeholder 9"/>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C08795EC-9B09-4DA2-A406-C12701A88F49}" type="slidenum">
              <a:rPr lang="en-US" smtClean="0"/>
              <a:t>‹#›</a:t>
            </a:fld>
            <a:endParaRPr lang="en-US"/>
          </a:p>
        </p:txBody>
      </p:sp>
      <p:sp>
        <p:nvSpPr>
          <p:cNvPr id="11" name="Footer Placeholder 10"/>
          <p:cNvSpPr>
            <a:spLocks noGrp="1"/>
          </p:cNvSpPr>
          <p:nvPr>
            <p:ph type="ftr" sz="quarter" idx="12"/>
          </p:nvPr>
        </p:nvSpPr>
        <p:spPr>
          <a:xfrm>
            <a:off x="1600200" y="6513670"/>
            <a:ext cx="3907464" cy="274320"/>
          </a:xfrm>
        </p:spPr>
        <p:txBody>
          <a:bodyPr vert="horz" rtlCol="0"/>
          <a:lstStyle>
            <a:extLst/>
          </a:lstStyle>
          <a:p>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0443" y="4724400"/>
            <a:ext cx="5486400" cy="664536"/>
          </a:xfrm>
        </p:spPr>
        <p:txBody>
          <a:bodyPr anchor="b"/>
          <a:lstStyle>
            <a:lvl1pPr marL="0" algn="r">
              <a:buNone/>
              <a:defRPr sz="2000" b="1"/>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13" name="Picture Placeholder 12"/>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extLst/>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8" name="Date Placeholder 7"/>
          <p:cNvSpPr>
            <a:spLocks noGrp="1"/>
          </p:cNvSpPr>
          <p:nvPr>
            <p:ph type="dt" sz="half" idx="10"/>
          </p:nvPr>
        </p:nvSpPr>
        <p:spPr>
          <a:xfrm>
            <a:off x="5562600" y="6509004"/>
            <a:ext cx="3002280" cy="274320"/>
          </a:xfrm>
        </p:spPr>
        <p:txBody>
          <a:bodyPr vert="horz" rtlCol="0"/>
          <a:lstStyle>
            <a:extLst/>
          </a:lstStyle>
          <a:p>
            <a:fld id="{0E36AFA6-C9FE-4D4F-BEE3-DAFE6A0725BB}" type="datetimeFigureOut">
              <a:rPr lang="en-US" smtClean="0"/>
              <a:t>10/26/2011</a:t>
            </a:fld>
            <a:endParaRPr lang="en-US"/>
          </a:p>
        </p:txBody>
      </p:sp>
      <p:sp>
        <p:nvSpPr>
          <p:cNvPr id="9" name="Slide Number Placeholder 8"/>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C08795EC-9B09-4DA2-A406-C12701A88F49}" type="slidenum">
              <a:rPr lang="en-US" smtClean="0"/>
              <a:t>‹#›</a:t>
            </a:fld>
            <a:endParaRPr lang="en-US"/>
          </a:p>
        </p:txBody>
      </p:sp>
      <p:sp>
        <p:nvSpPr>
          <p:cNvPr id="10" name="Footer Placeholder 9"/>
          <p:cNvSpPr>
            <a:spLocks noGrp="1"/>
          </p:cNvSpPr>
          <p:nvPr>
            <p:ph type="ftr" sz="quarter" idx="12"/>
          </p:nvPr>
        </p:nvSpPr>
        <p:spPr>
          <a:xfrm>
            <a:off x="1600200" y="6509004"/>
            <a:ext cx="3907464" cy="274320"/>
          </a:xfrm>
        </p:spPr>
        <p:txBody>
          <a:bodyPr vert="horz" rtlCol="0"/>
          <a:lstStyle>
            <a:extLst/>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ound Diagonal Corner Rectangle 6"/>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Footer Placeholder 2"/>
          <p:cNvSpPr>
            <a:spLocks noGrp="1"/>
          </p:cNvSpPr>
          <p:nvPr>
            <p:ph type="ftr" sz="quarter" idx="3"/>
          </p:nvPr>
        </p:nvSpPr>
        <p:spPr>
          <a:xfrm>
            <a:off x="1295400" y="6400800"/>
            <a:ext cx="4212264" cy="274320"/>
          </a:xfrm>
          <a:prstGeom prst="rect">
            <a:avLst/>
          </a:prstGeom>
        </p:spPr>
        <p:txBody>
          <a:bodyPr/>
          <a:lstStyle>
            <a:lvl1pPr algn="r" eaLnBrk="1" latinLnBrk="0" hangingPunct="1">
              <a:defRPr kumimoji="0" sz="1300">
                <a:solidFill>
                  <a:schemeClr val="bg2">
                    <a:tint val="60000"/>
                    <a:satMod val="155000"/>
                  </a:schemeClr>
                </a:solidFill>
              </a:defRPr>
            </a:lvl1pPr>
            <a:extLst/>
          </a:lstStyle>
          <a:p>
            <a:endParaRPr lang="en-US"/>
          </a:p>
        </p:txBody>
      </p:sp>
      <p:sp>
        <p:nvSpPr>
          <p:cNvPr id="14" name="Date Placeholder 13"/>
          <p:cNvSpPr>
            <a:spLocks noGrp="1"/>
          </p:cNvSpPr>
          <p:nvPr>
            <p:ph type="dt" sz="half" idx="2"/>
          </p:nvPr>
        </p:nvSpPr>
        <p:spPr>
          <a:xfrm>
            <a:off x="5562600" y="6400800"/>
            <a:ext cx="3002280"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fld id="{0E36AFA6-C9FE-4D4F-BEE3-DAFE6A0725BB}" type="datetimeFigureOut">
              <a:rPr lang="en-US" smtClean="0"/>
              <a:t>10/26/2011</a:t>
            </a:fld>
            <a:endParaRPr lang="en-US"/>
          </a:p>
        </p:txBody>
      </p:sp>
      <p:sp>
        <p:nvSpPr>
          <p:cNvPr id="23" name="Slide Number Placeholder 22"/>
          <p:cNvSpPr>
            <a:spLocks noGrp="1"/>
          </p:cNvSpPr>
          <p:nvPr>
            <p:ph type="sldNum" sz="quarter" idx="4"/>
          </p:nvPr>
        </p:nvSpPr>
        <p:spPr>
          <a:xfrm>
            <a:off x="8638952" y="6514568"/>
            <a:ext cx="464288"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fld id="{C08795EC-9B09-4DA2-A406-C12701A88F49}" type="slidenum">
              <a:rPr lang="en-US" smtClean="0"/>
              <a:t>‹#›</a:t>
            </a:fld>
            <a:endParaRPr lang="en-US"/>
          </a:p>
        </p:txBody>
      </p:sp>
      <p:sp>
        <p:nvSpPr>
          <p:cNvPr id="22" name="Title Placeholder 21"/>
          <p:cNvSpPr>
            <a:spLocks noGrp="1"/>
          </p:cNvSpPr>
          <p:nvPr>
            <p:ph type="title"/>
          </p:nvPr>
        </p:nvSpPr>
        <p:spPr>
          <a:xfrm>
            <a:off x="457200" y="253536"/>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46237"/>
            <a:ext cx="8229600" cy="452628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marL="54864" algn="r" rtl="0"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6600" dirty="0" smtClean="0"/>
              <a:t>Earth System Notes</a:t>
            </a:r>
            <a:endParaRPr lang="en-US" sz="6600" dirty="0"/>
          </a:p>
        </p:txBody>
      </p:sp>
      <p:sp>
        <p:nvSpPr>
          <p:cNvPr id="3" name="Subtitle 2"/>
          <p:cNvSpPr>
            <a:spLocks noGrp="1"/>
          </p:cNvSpPr>
          <p:nvPr>
            <p:ph type="subTitle" idx="1"/>
          </p:nvPr>
        </p:nvSpPr>
        <p:spPr/>
        <p:txBody>
          <a:bodyPr>
            <a:normAutofit/>
          </a:bodyPr>
          <a:lstStyle/>
          <a:p>
            <a:r>
              <a:rPr lang="en-US" sz="4800" dirty="0" smtClean="0"/>
              <a:t>Open  vs. Closed System</a:t>
            </a:r>
            <a:endParaRPr lang="en-US" sz="48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3513" y="3448263"/>
            <a:ext cx="3386991" cy="3386991"/>
          </a:xfrm>
          <a:prstGeom prst="rect">
            <a:avLst/>
          </a:prstGeom>
        </p:spPr>
      </p:pic>
    </p:spTree>
    <p:extLst>
      <p:ext uri="{BB962C8B-B14F-4D97-AF65-F5344CB8AC3E}">
        <p14:creationId xmlns:p14="http://schemas.microsoft.com/office/powerpoint/2010/main" val="283667066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Open System</a:t>
            </a:r>
            <a:endParaRPr lang="en-US" dirty="0"/>
          </a:p>
        </p:txBody>
      </p:sp>
      <p:sp>
        <p:nvSpPr>
          <p:cNvPr id="3" name="Content Placeholder 2"/>
          <p:cNvSpPr>
            <a:spLocks noGrp="1"/>
          </p:cNvSpPr>
          <p:nvPr>
            <p:ph idx="1"/>
          </p:nvPr>
        </p:nvSpPr>
        <p:spPr/>
        <p:txBody>
          <a:bodyPr>
            <a:normAutofit/>
          </a:bodyPr>
          <a:lstStyle/>
          <a:p>
            <a:r>
              <a:rPr lang="en-US" sz="3600" dirty="0">
                <a:solidFill>
                  <a:schemeClr val="tx2"/>
                </a:solidFill>
              </a:rPr>
              <a:t>Open System </a:t>
            </a:r>
            <a:r>
              <a:rPr lang="en-US" sz="3200" dirty="0"/>
              <a:t>– a system in which both</a:t>
            </a:r>
          </a:p>
          <a:p>
            <a:pPr marL="0" indent="0">
              <a:buNone/>
            </a:pPr>
            <a:r>
              <a:rPr lang="en-US" sz="3200" dirty="0"/>
              <a:t>energy and matter </a:t>
            </a:r>
            <a:r>
              <a:rPr lang="en-US" sz="3200" dirty="0" smtClean="0"/>
              <a:t> are </a:t>
            </a:r>
            <a:r>
              <a:rPr lang="en-US" sz="3200" dirty="0"/>
              <a:t>exchanged with the</a:t>
            </a:r>
          </a:p>
          <a:p>
            <a:pPr marL="0" indent="0">
              <a:buNone/>
            </a:pPr>
            <a:r>
              <a:rPr lang="en-US" sz="3200" dirty="0" smtClean="0"/>
              <a:t>Surroundings</a:t>
            </a:r>
          </a:p>
          <a:p>
            <a:pPr marL="0" indent="0">
              <a:buNone/>
            </a:pPr>
            <a:endParaRPr lang="en-US" dirty="0"/>
          </a:p>
          <a:p>
            <a:pPr marL="0" indent="0">
              <a:buNone/>
            </a:pPr>
            <a:r>
              <a:rPr lang="en-US" sz="3200" u="sng" dirty="0" smtClean="0"/>
              <a:t>Example:</a:t>
            </a:r>
          </a:p>
          <a:p>
            <a:pPr marL="0" indent="0">
              <a:buNone/>
            </a:pPr>
            <a:r>
              <a:rPr lang="en-US" dirty="0" smtClean="0"/>
              <a:t>Human Body-</a:t>
            </a:r>
          </a:p>
          <a:p>
            <a:pPr marL="0" indent="0">
              <a:buNone/>
            </a:pPr>
            <a:r>
              <a:rPr lang="en-US" sz="3200" dirty="0" smtClean="0"/>
              <a:t>Take in food and air (O2)</a:t>
            </a:r>
          </a:p>
          <a:p>
            <a:pPr marL="0" indent="0">
              <a:buNone/>
            </a:pPr>
            <a:r>
              <a:rPr lang="en-US" dirty="0" smtClean="0"/>
              <a:t>Breathe out CO2</a:t>
            </a:r>
            <a:endParaRPr lang="en-US" sz="32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19800" y="3200400"/>
            <a:ext cx="2070100" cy="3228596"/>
          </a:xfrm>
          <a:prstGeom prst="rect">
            <a:avLst/>
          </a:prstGeom>
        </p:spPr>
      </p:pic>
    </p:spTree>
    <p:extLst>
      <p:ext uri="{BB962C8B-B14F-4D97-AF65-F5344CB8AC3E}">
        <p14:creationId xmlns:p14="http://schemas.microsoft.com/office/powerpoint/2010/main" val="390200760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Closed System</a:t>
            </a:r>
            <a:endParaRPr lang="en-US" dirty="0"/>
          </a:p>
        </p:txBody>
      </p:sp>
      <p:sp>
        <p:nvSpPr>
          <p:cNvPr id="3" name="Content Placeholder 2"/>
          <p:cNvSpPr>
            <a:spLocks noGrp="1"/>
          </p:cNvSpPr>
          <p:nvPr>
            <p:ph idx="1"/>
          </p:nvPr>
        </p:nvSpPr>
        <p:spPr/>
        <p:txBody>
          <a:bodyPr/>
          <a:lstStyle/>
          <a:p>
            <a:pPr marL="0" indent="0">
              <a:buNone/>
            </a:pPr>
            <a:r>
              <a:rPr lang="en-US" b="1" dirty="0"/>
              <a:t>Closed System </a:t>
            </a:r>
            <a:r>
              <a:rPr lang="en-US" dirty="0"/>
              <a:t>– a system in which</a:t>
            </a:r>
          </a:p>
          <a:p>
            <a:pPr marL="0" indent="0">
              <a:buNone/>
            </a:pPr>
            <a:r>
              <a:rPr lang="en-US" dirty="0"/>
              <a:t>energy, but not matter, is exchanged with</a:t>
            </a:r>
          </a:p>
          <a:p>
            <a:pPr marL="0" indent="0">
              <a:buNone/>
            </a:pPr>
            <a:r>
              <a:rPr lang="en-US" dirty="0"/>
              <a:t>the </a:t>
            </a:r>
            <a:r>
              <a:rPr lang="en-US" dirty="0" smtClean="0"/>
              <a:t>surroundings</a:t>
            </a:r>
          </a:p>
          <a:p>
            <a:pPr marL="0" indent="0">
              <a:buNone/>
            </a:pPr>
            <a:endParaRPr lang="en-US" dirty="0" smtClean="0"/>
          </a:p>
          <a:p>
            <a:pPr marL="0" indent="0">
              <a:buNone/>
            </a:pPr>
            <a:r>
              <a:rPr lang="en-US" u="sng" dirty="0"/>
              <a:t>Example:</a:t>
            </a:r>
          </a:p>
          <a:p>
            <a:pPr marL="0" indent="0">
              <a:buNone/>
            </a:pPr>
            <a:r>
              <a:rPr lang="en-US" dirty="0" smtClean="0"/>
              <a:t>Watch</a:t>
            </a:r>
          </a:p>
          <a:p>
            <a:pPr marL="0" indent="0">
              <a:buNone/>
            </a:pPr>
            <a:r>
              <a:rPr lang="en-US" dirty="0" smtClean="0"/>
              <a:t>Self contained</a:t>
            </a:r>
          </a:p>
          <a:p>
            <a:pPr marL="0" indent="0">
              <a:buNone/>
            </a:pPr>
            <a:r>
              <a:rPr lang="en-US" dirty="0" smtClean="0"/>
              <a:t>All kinds of interacting parts with little or no interaction with environment</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867400" y="2743200"/>
            <a:ext cx="2362200" cy="1858264"/>
          </a:xfrm>
          <a:prstGeom prst="rect">
            <a:avLst/>
          </a:prstGeom>
        </p:spPr>
      </p:pic>
    </p:spTree>
    <p:extLst>
      <p:ext uri="{BB962C8B-B14F-4D97-AF65-F5344CB8AC3E}">
        <p14:creationId xmlns:p14="http://schemas.microsoft.com/office/powerpoint/2010/main" val="370157813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Earth is a Closed System</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953000" y="1828800"/>
            <a:ext cx="4067175" cy="3352800"/>
          </a:xfrm>
        </p:spPr>
      </p:pic>
      <p:sp>
        <p:nvSpPr>
          <p:cNvPr id="5" name="Rectangle 4"/>
          <p:cNvSpPr/>
          <p:nvPr/>
        </p:nvSpPr>
        <p:spPr>
          <a:xfrm>
            <a:off x="381000" y="2274838"/>
            <a:ext cx="4572000" cy="3847207"/>
          </a:xfrm>
          <a:prstGeom prst="rect">
            <a:avLst/>
          </a:prstGeom>
        </p:spPr>
        <p:txBody>
          <a:bodyPr>
            <a:spAutoFit/>
          </a:bodyPr>
          <a:lstStyle/>
          <a:p>
            <a:r>
              <a:rPr lang="en-US" sz="2400" dirty="0" smtClean="0"/>
              <a:t>Energy </a:t>
            </a:r>
            <a:r>
              <a:rPr lang="en-US" sz="2400" dirty="0"/>
              <a:t>in the form of solar radiation passes from the Sun, through the atmosphere to the surface. The Earth in turn emits radiation back out to space across the system boundary. Hence, energy passes across the Earth's system boundary, but not mass, making it a </a:t>
            </a:r>
            <a:r>
              <a:rPr lang="en-US" sz="2400" dirty="0" smtClean="0"/>
              <a:t>Closed </a:t>
            </a:r>
            <a:r>
              <a:rPr lang="en-US" sz="2800" dirty="0"/>
              <a:t>system.</a:t>
            </a:r>
          </a:p>
        </p:txBody>
      </p:sp>
    </p:spTree>
    <p:extLst>
      <p:ext uri="{BB962C8B-B14F-4D97-AF65-F5344CB8AC3E}">
        <p14:creationId xmlns:p14="http://schemas.microsoft.com/office/powerpoint/2010/main" val="15422317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Earth as a Closed System</a:t>
            </a:r>
            <a:r>
              <a:rPr lang="en-US" dirty="0"/>
              <a:t/>
            </a:r>
            <a:br>
              <a:rPr lang="en-US" dirty="0"/>
            </a:br>
            <a:endParaRPr lang="en-US" dirty="0"/>
          </a:p>
        </p:txBody>
      </p:sp>
      <p:sp>
        <p:nvSpPr>
          <p:cNvPr id="4" name="TextBox 3"/>
          <p:cNvSpPr txBox="1"/>
          <p:nvPr/>
        </p:nvSpPr>
        <p:spPr>
          <a:xfrm>
            <a:off x="838200" y="2362200"/>
            <a:ext cx="7391400" cy="4832092"/>
          </a:xfrm>
          <a:prstGeom prst="rect">
            <a:avLst/>
          </a:prstGeom>
          <a:noFill/>
        </p:spPr>
        <p:txBody>
          <a:bodyPr wrap="square" rtlCol="0">
            <a:spAutoFit/>
          </a:bodyPr>
          <a:lstStyle/>
          <a:p>
            <a:r>
              <a:rPr lang="en-US" sz="3600" dirty="0" smtClean="0"/>
              <a:t>Earth </a:t>
            </a:r>
            <a:r>
              <a:rPr lang="en-US" sz="3600" dirty="0"/>
              <a:t>itself is a closed </a:t>
            </a:r>
            <a:r>
              <a:rPr lang="en-US" sz="3600" dirty="0" smtClean="0"/>
              <a:t>system</a:t>
            </a:r>
          </a:p>
          <a:p>
            <a:endParaRPr lang="en-US" sz="3200" dirty="0" smtClean="0"/>
          </a:p>
          <a:p>
            <a:endParaRPr lang="en-US" sz="3200" dirty="0"/>
          </a:p>
          <a:p>
            <a:endParaRPr lang="en-US" sz="3200" dirty="0" smtClean="0"/>
          </a:p>
          <a:p>
            <a:endParaRPr lang="en-US" sz="3200" dirty="0"/>
          </a:p>
          <a:p>
            <a:endParaRPr lang="en-US" sz="3200" dirty="0"/>
          </a:p>
          <a:p>
            <a:r>
              <a:rPr lang="en-US" sz="2800" b="1" u="sng" dirty="0" smtClean="0"/>
              <a:t>Space Capsule </a:t>
            </a:r>
            <a:r>
              <a:rPr lang="en-US" sz="2800" dirty="0" smtClean="0"/>
              <a:t>is possible exception, but it is man made</a:t>
            </a:r>
            <a:r>
              <a:rPr lang="en-US" sz="2800" dirty="0" smtClean="0"/>
              <a:t>.</a:t>
            </a:r>
          </a:p>
          <a:p>
            <a:r>
              <a:rPr lang="en-US" sz="2800" b="1" u="sng" dirty="0" smtClean="0"/>
              <a:t>Meteorite</a:t>
            </a:r>
            <a:r>
              <a:rPr lang="en-US" sz="2800" dirty="0" smtClean="0"/>
              <a:t> is another possible exception.</a:t>
            </a:r>
            <a:endParaRPr lang="en-US" sz="2800" dirty="0" smtClean="0"/>
          </a:p>
          <a:p>
            <a:endParaRPr lang="en-US" sz="2800" dirty="0"/>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10200" y="3318659"/>
            <a:ext cx="2067738" cy="2057400"/>
          </a:xfrm>
          <a:prstGeom prst="rect">
            <a:avLst/>
          </a:prstGeom>
        </p:spPr>
      </p:pic>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71600" y="3528209"/>
            <a:ext cx="2956620" cy="1638300"/>
          </a:xfrm>
          <a:prstGeom prst="rect">
            <a:avLst/>
          </a:prstGeom>
        </p:spPr>
      </p:pic>
    </p:spTree>
    <p:extLst>
      <p:ext uri="{BB962C8B-B14F-4D97-AF65-F5344CB8AC3E}">
        <p14:creationId xmlns:p14="http://schemas.microsoft.com/office/powerpoint/2010/main" val="258585470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Interactions of Four Spheres</a:t>
            </a:r>
          </a:p>
        </p:txBody>
      </p:sp>
      <p:sp>
        <p:nvSpPr>
          <p:cNvPr id="3" name="Content Placeholder 2"/>
          <p:cNvSpPr>
            <a:spLocks noGrp="1"/>
          </p:cNvSpPr>
          <p:nvPr>
            <p:ph idx="1"/>
          </p:nvPr>
        </p:nvSpPr>
        <p:spPr/>
        <p:txBody>
          <a:bodyPr>
            <a:normAutofit lnSpcReduction="10000"/>
          </a:bodyPr>
          <a:lstStyle/>
          <a:p>
            <a:r>
              <a:rPr lang="en-US" sz="2800" dirty="0"/>
              <a:t>Four spheres are open systems</a:t>
            </a:r>
          </a:p>
          <a:p>
            <a:pPr marL="0" indent="0">
              <a:buNone/>
            </a:pPr>
            <a:endParaRPr lang="en-US" sz="2800" dirty="0" smtClean="0"/>
          </a:p>
          <a:p>
            <a:r>
              <a:rPr lang="en-US" dirty="0" smtClean="0"/>
              <a:t> </a:t>
            </a:r>
            <a:r>
              <a:rPr lang="en-US" sz="2400" dirty="0" smtClean="0"/>
              <a:t>Matter </a:t>
            </a:r>
            <a:r>
              <a:rPr lang="en-US" sz="2400" dirty="0"/>
              <a:t>and energy are constantly exchanged between </a:t>
            </a:r>
            <a:r>
              <a:rPr lang="en-US" sz="2400" dirty="0" smtClean="0"/>
              <a:t>   the </a:t>
            </a:r>
            <a:r>
              <a:rPr lang="en-US" sz="2400" dirty="0"/>
              <a:t>spheres via:</a:t>
            </a:r>
          </a:p>
          <a:p>
            <a:pPr marL="0" indent="0">
              <a:buNone/>
            </a:pPr>
            <a:r>
              <a:rPr lang="en-US" dirty="0" smtClean="0"/>
              <a:t>        </a:t>
            </a:r>
            <a:r>
              <a:rPr lang="en-US" sz="2000" dirty="0"/>
              <a:t>Chemical reactions, radioactive decay, </a:t>
            </a:r>
            <a:r>
              <a:rPr lang="en-US" sz="2000" dirty="0" smtClean="0"/>
              <a:t>radiation</a:t>
            </a:r>
          </a:p>
          <a:p>
            <a:pPr marL="0" indent="0">
              <a:buNone/>
            </a:pPr>
            <a:r>
              <a:rPr lang="en-US" sz="2000" dirty="0"/>
              <a:t> </a:t>
            </a:r>
            <a:r>
              <a:rPr lang="en-US" sz="2000" dirty="0" smtClean="0"/>
              <a:t>             </a:t>
            </a:r>
            <a:r>
              <a:rPr lang="en-US" sz="2000" dirty="0"/>
              <a:t>(light and </a:t>
            </a:r>
            <a:r>
              <a:rPr lang="en-US" sz="2000" dirty="0" smtClean="0"/>
              <a:t>heat</a:t>
            </a:r>
            <a:r>
              <a:rPr lang="en-US" sz="2000" dirty="0"/>
              <a:t>), growth and decay of organisms</a:t>
            </a:r>
          </a:p>
          <a:p>
            <a:pPr marL="0" indent="0">
              <a:buNone/>
            </a:pPr>
            <a:endParaRPr lang="en-US" sz="2000" dirty="0"/>
          </a:p>
          <a:p>
            <a:r>
              <a:rPr lang="en-US" dirty="0"/>
              <a:t>  </a:t>
            </a:r>
            <a:r>
              <a:rPr lang="en-US" sz="2400" dirty="0" smtClean="0"/>
              <a:t>Matter </a:t>
            </a:r>
            <a:r>
              <a:rPr lang="en-US" sz="2400" dirty="0"/>
              <a:t>and energy move between spheres in</a:t>
            </a:r>
          </a:p>
          <a:p>
            <a:pPr marL="0" indent="0">
              <a:buNone/>
            </a:pPr>
            <a:r>
              <a:rPr lang="en-US" sz="2400" dirty="0" smtClean="0"/>
              <a:t>          order </a:t>
            </a:r>
            <a:r>
              <a:rPr lang="en-US" sz="2400" dirty="0"/>
              <a:t>to complete certain cycles in Earth’s</a:t>
            </a:r>
          </a:p>
          <a:p>
            <a:pPr marL="0" indent="0">
              <a:buNone/>
            </a:pPr>
            <a:r>
              <a:rPr lang="en-US" sz="2400" dirty="0" smtClean="0"/>
              <a:t>          system</a:t>
            </a:r>
            <a:endParaRPr lang="en-US" sz="2400" dirty="0"/>
          </a:p>
          <a:p>
            <a:r>
              <a:rPr lang="en-US" sz="2400" dirty="0"/>
              <a:t> </a:t>
            </a:r>
            <a:r>
              <a:rPr lang="en-US" sz="2400" dirty="0" smtClean="0"/>
              <a:t> </a:t>
            </a:r>
            <a:r>
              <a:rPr lang="en-US" sz="2400" b="1" u="sng" dirty="0" smtClean="0"/>
              <a:t>Cycles</a:t>
            </a:r>
            <a:r>
              <a:rPr lang="en-US" sz="2400" dirty="0" smtClean="0"/>
              <a:t>: Energy</a:t>
            </a:r>
            <a:r>
              <a:rPr lang="en-US" sz="2400" dirty="0"/>
              <a:t>, water, nitrogen, carbon phosphorous, and </a:t>
            </a:r>
            <a:r>
              <a:rPr lang="en-US" sz="2400" dirty="0" smtClean="0"/>
              <a:t>   rock </a:t>
            </a:r>
            <a:r>
              <a:rPr lang="en-US" sz="2400" dirty="0"/>
              <a:t>cycles</a:t>
            </a:r>
          </a:p>
          <a:p>
            <a:endParaRPr lang="en-US" dirty="0"/>
          </a:p>
        </p:txBody>
      </p:sp>
    </p:spTree>
    <p:extLst>
      <p:ext uri="{BB962C8B-B14F-4D97-AF65-F5344CB8AC3E}">
        <p14:creationId xmlns:p14="http://schemas.microsoft.com/office/powerpoint/2010/main" val="4331408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fade">
                                      <p:cBhvr>
                                        <p:cTn id="27" dur="500"/>
                                        <p:tgtEl>
                                          <p:spTgt spid="3">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fade">
                                      <p:cBhvr>
                                        <p:cTn id="32" dur="500"/>
                                        <p:tgtEl>
                                          <p:spTgt spid="3">
                                            <p:txEl>
                                              <p:pRg st="7" end="7"/>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animEffect transition="in" filter="fade">
                                      <p:cBhvr>
                                        <p:cTn id="37" dur="500"/>
                                        <p:tgtEl>
                                          <p:spTgt spid="3">
                                            <p:txEl>
                                              <p:pRg st="8" end="8"/>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9" end="9"/>
                                            </p:txEl>
                                          </p:spTgt>
                                        </p:tgtEl>
                                        <p:attrNameLst>
                                          <p:attrName>style.visibility</p:attrName>
                                        </p:attrNameLst>
                                      </p:cBhvr>
                                      <p:to>
                                        <p:strVal val="visible"/>
                                      </p:to>
                                    </p:set>
                                    <p:animEffect transition="in" filter="fade">
                                      <p:cBhvr>
                                        <p:cTn id="42"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Water Cycle</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295400" y="1499162"/>
            <a:ext cx="6248400" cy="5067300"/>
          </a:xfrm>
        </p:spPr>
      </p:pic>
    </p:spTree>
    <p:extLst>
      <p:ext uri="{BB962C8B-B14F-4D97-AF65-F5344CB8AC3E}">
        <p14:creationId xmlns:p14="http://schemas.microsoft.com/office/powerpoint/2010/main" val="379812150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Carbon Cycle</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800600" y="1676400"/>
            <a:ext cx="4038600" cy="3133849"/>
          </a:xfrm>
        </p:spPr>
      </p:pic>
      <p:sp>
        <p:nvSpPr>
          <p:cNvPr id="3" name="Rectangle 2"/>
          <p:cNvSpPr/>
          <p:nvPr/>
        </p:nvSpPr>
        <p:spPr>
          <a:xfrm>
            <a:off x="457200" y="1600200"/>
            <a:ext cx="4267200" cy="5201424"/>
          </a:xfrm>
          <a:prstGeom prst="rect">
            <a:avLst/>
          </a:prstGeom>
        </p:spPr>
        <p:txBody>
          <a:bodyPr wrap="square">
            <a:spAutoFit/>
          </a:bodyPr>
          <a:lstStyle/>
          <a:p>
            <a:pPr lvl="0"/>
            <a:r>
              <a:rPr lang="en-US" sz="2800" dirty="0"/>
              <a:t>Like the water cycle, we also have a carbon cycle where carbon is moving from sphere to sphere. </a:t>
            </a:r>
            <a:endParaRPr lang="en-US" sz="2800" dirty="0" smtClean="0"/>
          </a:p>
          <a:p>
            <a:pPr lvl="0"/>
            <a:endParaRPr lang="en-US" sz="2800" dirty="0"/>
          </a:p>
          <a:p>
            <a:pPr lvl="0"/>
            <a:r>
              <a:rPr lang="en-US" sz="3200" dirty="0"/>
              <a:t>How does carbon return to the atmosphere</a:t>
            </a:r>
            <a:r>
              <a:rPr lang="en-US" sz="3200" dirty="0" smtClean="0"/>
              <a:t>?</a:t>
            </a:r>
            <a:endParaRPr lang="en-US" sz="3200" dirty="0"/>
          </a:p>
          <a:p>
            <a:pPr marL="514350" lvl="0" indent="-514350">
              <a:buAutoNum type="arabicPeriod"/>
            </a:pPr>
            <a:r>
              <a:rPr lang="en-US" sz="2800" dirty="0" smtClean="0"/>
              <a:t>Respiration  </a:t>
            </a:r>
          </a:p>
          <a:p>
            <a:pPr marL="514350" lvl="0" indent="-514350">
              <a:buAutoNum type="arabicPeriod"/>
            </a:pPr>
            <a:r>
              <a:rPr lang="en-US" sz="2800" dirty="0" smtClean="0"/>
              <a:t> Decay</a:t>
            </a:r>
          </a:p>
          <a:p>
            <a:pPr marL="514350" lvl="0" indent="-514350">
              <a:buAutoNum type="arabicPeriod"/>
            </a:pPr>
            <a:r>
              <a:rPr lang="en-US" sz="2800" dirty="0" smtClean="0"/>
              <a:t>Burning</a:t>
            </a:r>
            <a:endParaRPr lang="en-US" sz="2800" dirty="0"/>
          </a:p>
        </p:txBody>
      </p:sp>
    </p:spTree>
    <p:extLst>
      <p:ext uri="{BB962C8B-B14F-4D97-AF65-F5344CB8AC3E}">
        <p14:creationId xmlns:p14="http://schemas.microsoft.com/office/powerpoint/2010/main" val="202245258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Nitrogen </a:t>
            </a:r>
            <a:r>
              <a:rPr lang="en-US" dirty="0" smtClean="0"/>
              <a:t>Cycle</a:t>
            </a:r>
            <a:endParaRPr lang="en-US" dirty="0"/>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302715" y="1646238"/>
            <a:ext cx="4538569" cy="4525962"/>
          </a:xfrm>
        </p:spPr>
      </p:pic>
    </p:spTree>
    <p:extLst>
      <p:ext uri="{BB962C8B-B14F-4D97-AF65-F5344CB8AC3E}">
        <p14:creationId xmlns:p14="http://schemas.microsoft.com/office/powerpoint/2010/main" val="250337438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oundry">
  <a:themeElements>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Foundry">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Foundry">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Foundry</Template>
  <TotalTime>986</TotalTime>
  <Words>277</Words>
  <Application>Microsoft Office PowerPoint</Application>
  <PresentationFormat>On-screen Show (4:3)</PresentationFormat>
  <Paragraphs>51</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Foundry</vt:lpstr>
      <vt:lpstr>Earth System Notes</vt:lpstr>
      <vt:lpstr>Open System</vt:lpstr>
      <vt:lpstr>Closed System</vt:lpstr>
      <vt:lpstr>Earth is a Closed System</vt:lpstr>
      <vt:lpstr>Earth as a Closed System </vt:lpstr>
      <vt:lpstr>Interactions of Four Spheres</vt:lpstr>
      <vt:lpstr>Water Cycle</vt:lpstr>
      <vt:lpstr>Carbon Cycle</vt:lpstr>
      <vt:lpstr>Nitrogen Cycle</vt:lpstr>
    </vt:vector>
  </TitlesOfParts>
  <Company>aps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Earth System Notes</dc:title>
  <dc:creator>Lee, Lisa</dc:creator>
  <cp:lastModifiedBy>Lee, Lisa</cp:lastModifiedBy>
  <cp:revision>13</cp:revision>
  <dcterms:created xsi:type="dcterms:W3CDTF">2011-10-25T19:50:12Z</dcterms:created>
  <dcterms:modified xsi:type="dcterms:W3CDTF">2011-10-26T12:29:43Z</dcterms:modified>
</cp:coreProperties>
</file>