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E1B4C4-95C3-4E90-880D-34BC1FCF629C}"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6FFAC-4C8F-40E4-9A24-18168D816B85}" type="slidenum">
              <a:rPr lang="en-US" smtClean="0"/>
              <a:t>‹#›</a:t>
            </a:fld>
            <a:endParaRPr lang="en-US"/>
          </a:p>
        </p:txBody>
      </p:sp>
    </p:spTree>
    <p:extLst>
      <p:ext uri="{BB962C8B-B14F-4D97-AF65-F5344CB8AC3E}">
        <p14:creationId xmlns:p14="http://schemas.microsoft.com/office/powerpoint/2010/main" val="4003631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1B4C4-95C3-4E90-880D-34BC1FCF629C}"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6FFAC-4C8F-40E4-9A24-18168D816B85}" type="slidenum">
              <a:rPr lang="en-US" smtClean="0"/>
              <a:t>‹#›</a:t>
            </a:fld>
            <a:endParaRPr lang="en-US"/>
          </a:p>
        </p:txBody>
      </p:sp>
    </p:spTree>
    <p:extLst>
      <p:ext uri="{BB962C8B-B14F-4D97-AF65-F5344CB8AC3E}">
        <p14:creationId xmlns:p14="http://schemas.microsoft.com/office/powerpoint/2010/main" val="3128188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1B4C4-95C3-4E90-880D-34BC1FCF629C}"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6FFAC-4C8F-40E4-9A24-18168D816B85}" type="slidenum">
              <a:rPr lang="en-US" smtClean="0"/>
              <a:t>‹#›</a:t>
            </a:fld>
            <a:endParaRPr lang="en-US"/>
          </a:p>
        </p:txBody>
      </p:sp>
    </p:spTree>
    <p:extLst>
      <p:ext uri="{BB962C8B-B14F-4D97-AF65-F5344CB8AC3E}">
        <p14:creationId xmlns:p14="http://schemas.microsoft.com/office/powerpoint/2010/main" val="4131583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E1B4C4-95C3-4E90-880D-34BC1FCF629C}"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6FFAC-4C8F-40E4-9A24-18168D816B85}" type="slidenum">
              <a:rPr lang="en-US" smtClean="0"/>
              <a:t>‹#›</a:t>
            </a:fld>
            <a:endParaRPr lang="en-US"/>
          </a:p>
        </p:txBody>
      </p:sp>
    </p:spTree>
    <p:extLst>
      <p:ext uri="{BB962C8B-B14F-4D97-AF65-F5344CB8AC3E}">
        <p14:creationId xmlns:p14="http://schemas.microsoft.com/office/powerpoint/2010/main" val="394921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1B4C4-95C3-4E90-880D-34BC1FCF629C}" type="datetimeFigureOut">
              <a:rPr lang="en-US" smtClean="0"/>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6FFAC-4C8F-40E4-9A24-18168D816B85}" type="slidenum">
              <a:rPr lang="en-US" smtClean="0"/>
              <a:t>‹#›</a:t>
            </a:fld>
            <a:endParaRPr lang="en-US"/>
          </a:p>
        </p:txBody>
      </p:sp>
    </p:spTree>
    <p:extLst>
      <p:ext uri="{BB962C8B-B14F-4D97-AF65-F5344CB8AC3E}">
        <p14:creationId xmlns:p14="http://schemas.microsoft.com/office/powerpoint/2010/main" val="257211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E1B4C4-95C3-4E90-880D-34BC1FCF629C}" type="datetimeFigureOut">
              <a:rPr lang="en-US" smtClean="0"/>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6FFAC-4C8F-40E4-9A24-18168D816B85}" type="slidenum">
              <a:rPr lang="en-US" smtClean="0"/>
              <a:t>‹#›</a:t>
            </a:fld>
            <a:endParaRPr lang="en-US"/>
          </a:p>
        </p:txBody>
      </p:sp>
    </p:spTree>
    <p:extLst>
      <p:ext uri="{BB962C8B-B14F-4D97-AF65-F5344CB8AC3E}">
        <p14:creationId xmlns:p14="http://schemas.microsoft.com/office/powerpoint/2010/main" val="2583478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E1B4C4-95C3-4E90-880D-34BC1FCF629C}" type="datetimeFigureOut">
              <a:rPr lang="en-US" smtClean="0"/>
              <a:t>11/21/2013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16FFAC-4C8F-40E4-9A24-18168D816B85}" type="slidenum">
              <a:rPr lang="en-US" smtClean="0"/>
              <a:t>‹#›</a:t>
            </a:fld>
            <a:endParaRPr lang="en-US"/>
          </a:p>
        </p:txBody>
      </p:sp>
    </p:spTree>
    <p:extLst>
      <p:ext uri="{BB962C8B-B14F-4D97-AF65-F5344CB8AC3E}">
        <p14:creationId xmlns:p14="http://schemas.microsoft.com/office/powerpoint/2010/main" val="2811588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E1B4C4-95C3-4E90-880D-34BC1FCF629C}" type="datetimeFigureOut">
              <a:rPr lang="en-US" smtClean="0"/>
              <a:t>11/21/2013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16FFAC-4C8F-40E4-9A24-18168D816B85}" type="slidenum">
              <a:rPr lang="en-US" smtClean="0"/>
              <a:t>‹#›</a:t>
            </a:fld>
            <a:endParaRPr lang="en-US"/>
          </a:p>
        </p:txBody>
      </p:sp>
    </p:spTree>
    <p:extLst>
      <p:ext uri="{BB962C8B-B14F-4D97-AF65-F5344CB8AC3E}">
        <p14:creationId xmlns:p14="http://schemas.microsoft.com/office/powerpoint/2010/main" val="66994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1B4C4-95C3-4E90-880D-34BC1FCF629C}" type="datetimeFigureOut">
              <a:rPr lang="en-US" smtClean="0"/>
              <a:t>11/21/2013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16FFAC-4C8F-40E4-9A24-18168D816B85}" type="slidenum">
              <a:rPr lang="en-US" smtClean="0"/>
              <a:t>‹#›</a:t>
            </a:fld>
            <a:endParaRPr lang="en-US"/>
          </a:p>
        </p:txBody>
      </p:sp>
    </p:spTree>
    <p:extLst>
      <p:ext uri="{BB962C8B-B14F-4D97-AF65-F5344CB8AC3E}">
        <p14:creationId xmlns:p14="http://schemas.microsoft.com/office/powerpoint/2010/main" val="2621592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E1B4C4-95C3-4E90-880D-34BC1FCF629C}" type="datetimeFigureOut">
              <a:rPr lang="en-US" smtClean="0"/>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6FFAC-4C8F-40E4-9A24-18168D816B85}" type="slidenum">
              <a:rPr lang="en-US" smtClean="0"/>
              <a:t>‹#›</a:t>
            </a:fld>
            <a:endParaRPr lang="en-US"/>
          </a:p>
        </p:txBody>
      </p:sp>
    </p:spTree>
    <p:extLst>
      <p:ext uri="{BB962C8B-B14F-4D97-AF65-F5344CB8AC3E}">
        <p14:creationId xmlns:p14="http://schemas.microsoft.com/office/powerpoint/2010/main" val="3209029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E1B4C4-95C3-4E90-880D-34BC1FCF629C}" type="datetimeFigureOut">
              <a:rPr lang="en-US" smtClean="0"/>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6FFAC-4C8F-40E4-9A24-18168D816B85}" type="slidenum">
              <a:rPr lang="en-US" smtClean="0"/>
              <a:t>‹#›</a:t>
            </a:fld>
            <a:endParaRPr lang="en-US"/>
          </a:p>
        </p:txBody>
      </p:sp>
    </p:spTree>
    <p:extLst>
      <p:ext uri="{BB962C8B-B14F-4D97-AF65-F5344CB8AC3E}">
        <p14:creationId xmlns:p14="http://schemas.microsoft.com/office/powerpoint/2010/main" val="951877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1B4C4-95C3-4E90-880D-34BC1FCF629C}" type="datetimeFigureOut">
              <a:rPr lang="en-US" smtClean="0"/>
              <a:t>11/21/2013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16FFAC-4C8F-40E4-9A24-18168D816B85}" type="slidenum">
              <a:rPr lang="en-US" smtClean="0"/>
              <a:t>‹#›</a:t>
            </a:fld>
            <a:endParaRPr lang="en-US"/>
          </a:p>
        </p:txBody>
      </p:sp>
    </p:spTree>
    <p:extLst>
      <p:ext uri="{BB962C8B-B14F-4D97-AF65-F5344CB8AC3E}">
        <p14:creationId xmlns:p14="http://schemas.microsoft.com/office/powerpoint/2010/main" val="1122416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0035" y="0"/>
            <a:ext cx="9444035" cy="6885709"/>
          </a:xfrm>
          <a:prstGeom prst="rect">
            <a:avLst/>
          </a:prstGeom>
        </p:spPr>
      </p:pic>
      <p:sp>
        <p:nvSpPr>
          <p:cNvPr id="2" name="Title 1"/>
          <p:cNvSpPr>
            <a:spLocks noGrp="1"/>
          </p:cNvSpPr>
          <p:nvPr>
            <p:ph type="ctrTitle"/>
          </p:nvPr>
        </p:nvSpPr>
        <p:spPr>
          <a:xfrm>
            <a:off x="821961" y="0"/>
            <a:ext cx="7772400" cy="1470025"/>
          </a:xfrm>
        </p:spPr>
        <p:txBody>
          <a:bodyPr/>
          <a:lstStyle/>
          <a:p>
            <a:r>
              <a:rPr lang="en-US" dirty="0" smtClean="0"/>
              <a:t>Chapter 6</a:t>
            </a:r>
            <a:endParaRPr lang="en-US" dirty="0"/>
          </a:p>
        </p:txBody>
      </p:sp>
      <p:sp>
        <p:nvSpPr>
          <p:cNvPr id="3" name="Subtitle 2"/>
          <p:cNvSpPr>
            <a:spLocks noGrp="1"/>
          </p:cNvSpPr>
          <p:nvPr>
            <p:ph type="subTitle" idx="1"/>
          </p:nvPr>
        </p:nvSpPr>
        <p:spPr>
          <a:xfrm>
            <a:off x="1600200" y="5257800"/>
            <a:ext cx="6400800" cy="1600200"/>
          </a:xfrm>
        </p:spPr>
        <p:txBody>
          <a:bodyPr/>
          <a:lstStyle/>
          <a:p>
            <a:r>
              <a:rPr lang="en-US" dirty="0" smtClean="0">
                <a:solidFill>
                  <a:schemeClr val="bg1"/>
                </a:solidFill>
              </a:rPr>
              <a:t>Section 3</a:t>
            </a:r>
          </a:p>
          <a:p>
            <a:r>
              <a:rPr lang="en-US" dirty="0" smtClean="0">
                <a:solidFill>
                  <a:schemeClr val="bg1"/>
                </a:solidFill>
              </a:rPr>
              <a:t>Water and Solutions</a:t>
            </a:r>
            <a:endParaRPr lang="en-US" dirty="0">
              <a:solidFill>
                <a:schemeClr val="bg1"/>
              </a:solidFill>
            </a:endParaRPr>
          </a:p>
        </p:txBody>
      </p:sp>
    </p:spTree>
    <p:extLst>
      <p:ext uri="{BB962C8B-B14F-4D97-AF65-F5344CB8AC3E}">
        <p14:creationId xmlns:p14="http://schemas.microsoft.com/office/powerpoint/2010/main" val="1022131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Idea</a:t>
            </a:r>
            <a:endParaRPr lang="en-US" dirty="0"/>
          </a:p>
        </p:txBody>
      </p:sp>
      <p:sp>
        <p:nvSpPr>
          <p:cNvPr id="3" name="Content Placeholder 2"/>
          <p:cNvSpPr>
            <a:spLocks noGrp="1"/>
          </p:cNvSpPr>
          <p:nvPr>
            <p:ph idx="1"/>
          </p:nvPr>
        </p:nvSpPr>
        <p:spPr>
          <a:xfrm>
            <a:off x="457200" y="1600200"/>
            <a:ext cx="4419600" cy="4525963"/>
          </a:xfrm>
        </p:spPr>
        <p:txBody>
          <a:bodyPr>
            <a:normAutofit fontScale="85000" lnSpcReduction="10000"/>
          </a:bodyPr>
          <a:lstStyle/>
          <a:p>
            <a:r>
              <a:rPr lang="en-US" dirty="0" smtClean="0"/>
              <a:t>The properties of water make it well suited to help maintain homeostasis in an organism.</a:t>
            </a:r>
          </a:p>
          <a:p>
            <a:r>
              <a:rPr lang="en-US" dirty="0" smtClean="0"/>
              <a:t>Homeostasis is the ability of an organism (even a cell) to maintain a condition of equilibrium or stability within it internal environment when dealing with external changes.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2133600"/>
            <a:ext cx="3352800" cy="2514600"/>
          </a:xfrm>
          <a:prstGeom prst="rect">
            <a:avLst/>
          </a:prstGeom>
        </p:spPr>
      </p:pic>
    </p:spTree>
    <p:extLst>
      <p:ext uri="{BB962C8B-B14F-4D97-AF65-F5344CB8AC3E}">
        <p14:creationId xmlns:p14="http://schemas.microsoft.com/office/powerpoint/2010/main" val="52980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Water and Solutions</a:t>
            </a:r>
            <a:endParaRPr lang="en-US" dirty="0"/>
          </a:p>
        </p:txBody>
      </p:sp>
      <p:sp>
        <p:nvSpPr>
          <p:cNvPr id="3" name="Content Placeholder 2"/>
          <p:cNvSpPr>
            <a:spLocks noGrp="1"/>
          </p:cNvSpPr>
          <p:nvPr>
            <p:ph idx="1"/>
          </p:nvPr>
        </p:nvSpPr>
        <p:spPr>
          <a:xfrm>
            <a:off x="457200" y="1600200"/>
            <a:ext cx="3733800" cy="4525963"/>
          </a:xfrm>
        </p:spPr>
        <p:txBody>
          <a:bodyPr>
            <a:normAutofit fontScale="92500" lnSpcReduction="20000"/>
          </a:bodyPr>
          <a:lstStyle/>
          <a:p>
            <a:r>
              <a:rPr lang="en-US" dirty="0" smtClean="0"/>
              <a:t>Water accounts for approximately 70 % of a cells mass.</a:t>
            </a:r>
          </a:p>
          <a:p>
            <a:r>
              <a:rPr lang="en-US" dirty="0" smtClean="0"/>
              <a:t>Water is called the universal solvent</a:t>
            </a:r>
          </a:p>
          <a:p>
            <a:pPr lvl="1"/>
            <a:r>
              <a:rPr lang="en-US" dirty="0" smtClean="0"/>
              <a:t>Because many substances dissolve in it.</a:t>
            </a:r>
          </a:p>
          <a:p>
            <a:r>
              <a:rPr lang="en-US" dirty="0" smtClean="0"/>
              <a:t>Water is </a:t>
            </a:r>
          </a:p>
          <a:p>
            <a:pPr lvl="1"/>
            <a:r>
              <a:rPr lang="en-US" dirty="0" smtClean="0"/>
              <a:t>adhesive and cohesive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4267200"/>
            <a:ext cx="2143125" cy="21431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9800" y="1057450"/>
            <a:ext cx="2924175" cy="5543375"/>
          </a:xfrm>
          <a:prstGeom prst="rect">
            <a:avLst/>
          </a:prstGeom>
        </p:spPr>
      </p:pic>
    </p:spTree>
    <p:extLst>
      <p:ext uri="{BB962C8B-B14F-4D97-AF65-F5344CB8AC3E}">
        <p14:creationId xmlns:p14="http://schemas.microsoft.com/office/powerpoint/2010/main" val="4173792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and Solutions</a:t>
            </a:r>
            <a:endParaRPr lang="en-US" dirty="0"/>
          </a:p>
        </p:txBody>
      </p:sp>
      <p:sp>
        <p:nvSpPr>
          <p:cNvPr id="3" name="Content Placeholder 2"/>
          <p:cNvSpPr>
            <a:spLocks noGrp="1"/>
          </p:cNvSpPr>
          <p:nvPr>
            <p:ph idx="1"/>
          </p:nvPr>
        </p:nvSpPr>
        <p:spPr>
          <a:xfrm>
            <a:off x="457200" y="1600200"/>
            <a:ext cx="5181600" cy="4525963"/>
          </a:xfrm>
        </p:spPr>
        <p:txBody>
          <a:bodyPr>
            <a:normAutofit fontScale="85000" lnSpcReduction="10000"/>
          </a:bodyPr>
          <a:lstStyle/>
          <a:p>
            <a:r>
              <a:rPr lang="en-US" dirty="0" smtClean="0"/>
              <a:t>Water is – </a:t>
            </a:r>
          </a:p>
          <a:p>
            <a:pPr lvl="1"/>
            <a:r>
              <a:rPr lang="en-US" dirty="0" smtClean="0"/>
              <a:t>Adhesive: it bonds to other surfaces</a:t>
            </a:r>
          </a:p>
          <a:p>
            <a:pPr lvl="2"/>
            <a:r>
              <a:rPr lang="en-US" dirty="0" smtClean="0"/>
              <a:t>Capillary action is the result of adhesion</a:t>
            </a:r>
          </a:p>
          <a:p>
            <a:pPr lvl="2"/>
            <a:r>
              <a:rPr lang="en-US" dirty="0" smtClean="0"/>
              <a:t>Capillary action - </a:t>
            </a:r>
            <a:r>
              <a:rPr lang="en-US" dirty="0"/>
              <a:t> is the ability of </a:t>
            </a:r>
            <a:r>
              <a:rPr lang="en-US" dirty="0" smtClean="0"/>
              <a:t>a liquid</a:t>
            </a:r>
            <a:r>
              <a:rPr lang="en-US" dirty="0"/>
              <a:t> to flow in narrow spaces without the assistance of, and in opposition to, external forces like gravity. </a:t>
            </a:r>
            <a:endParaRPr lang="en-US" dirty="0" smtClean="0"/>
          </a:p>
          <a:p>
            <a:pPr lvl="2"/>
            <a:r>
              <a:rPr lang="en-US" dirty="0" smtClean="0"/>
              <a:t>The </a:t>
            </a:r>
            <a:r>
              <a:rPr lang="en-US" dirty="0"/>
              <a:t>effect can be seen in the drawing up of liquids between the hairs of a paint-brush, in a thin tube, in porous materials such as </a:t>
            </a:r>
            <a:r>
              <a:rPr lang="en-US" dirty="0" smtClean="0"/>
              <a:t>paper.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1524000"/>
            <a:ext cx="3048000" cy="21336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9582" y="4038600"/>
            <a:ext cx="3048000" cy="2286000"/>
          </a:xfrm>
          <a:prstGeom prst="rect">
            <a:avLst/>
          </a:prstGeom>
        </p:spPr>
      </p:pic>
    </p:spTree>
    <p:extLst>
      <p:ext uri="{BB962C8B-B14F-4D97-AF65-F5344CB8AC3E}">
        <p14:creationId xmlns:p14="http://schemas.microsoft.com/office/powerpoint/2010/main" val="731133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and Solutions</a:t>
            </a:r>
            <a:endParaRPr lang="en-US" dirty="0"/>
          </a:p>
        </p:txBody>
      </p:sp>
      <p:sp>
        <p:nvSpPr>
          <p:cNvPr id="3" name="Content Placeholder 2"/>
          <p:cNvSpPr>
            <a:spLocks noGrp="1"/>
          </p:cNvSpPr>
          <p:nvPr>
            <p:ph idx="1"/>
          </p:nvPr>
        </p:nvSpPr>
        <p:spPr>
          <a:xfrm>
            <a:off x="34635" y="1623218"/>
            <a:ext cx="5770851" cy="4525963"/>
          </a:xfrm>
        </p:spPr>
        <p:txBody>
          <a:bodyPr>
            <a:normAutofit fontScale="92500" lnSpcReduction="10000"/>
          </a:bodyPr>
          <a:lstStyle/>
          <a:p>
            <a:r>
              <a:rPr lang="en-US" dirty="0" smtClean="0"/>
              <a:t>Water is – </a:t>
            </a:r>
          </a:p>
          <a:p>
            <a:pPr lvl="1"/>
            <a:r>
              <a:rPr lang="en-US" dirty="0" smtClean="0"/>
              <a:t>Cohesive – the molecules are attracted to each other.</a:t>
            </a:r>
          </a:p>
          <a:p>
            <a:pPr lvl="2"/>
            <a:r>
              <a:rPr lang="en-US" dirty="0" smtClean="0"/>
              <a:t>Surface tension is the result of cohesion</a:t>
            </a:r>
          </a:p>
          <a:p>
            <a:pPr lvl="2"/>
            <a:r>
              <a:rPr lang="en-US" dirty="0"/>
              <a:t>tendency of the surface of a </a:t>
            </a:r>
            <a:r>
              <a:rPr lang="en-US" dirty="0" smtClean="0"/>
              <a:t>liquid that </a:t>
            </a:r>
            <a:r>
              <a:rPr lang="en-US" dirty="0"/>
              <a:t>allows it to resist an external force. </a:t>
            </a:r>
            <a:endParaRPr lang="en-US" dirty="0" smtClean="0"/>
          </a:p>
          <a:p>
            <a:pPr lvl="2"/>
            <a:r>
              <a:rPr lang="en-US" dirty="0" smtClean="0"/>
              <a:t>For </a:t>
            </a:r>
            <a:r>
              <a:rPr lang="en-US" dirty="0"/>
              <a:t>example, in the floating of some objects on the surface of water, even though they are denser than water, and in the ability of some insects (e.g. water striders) to run on the water </a:t>
            </a:r>
            <a:r>
              <a:rPr lang="en-US" dirty="0" smtClean="0"/>
              <a:t>surface.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6461" y="3886200"/>
            <a:ext cx="2466975" cy="1847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5974" y="1440873"/>
            <a:ext cx="2647950" cy="1724025"/>
          </a:xfrm>
          <a:prstGeom prst="rect">
            <a:avLst/>
          </a:prstGeom>
        </p:spPr>
      </p:pic>
    </p:spTree>
    <p:extLst>
      <p:ext uri="{BB962C8B-B14F-4D97-AF65-F5344CB8AC3E}">
        <p14:creationId xmlns:p14="http://schemas.microsoft.com/office/powerpoint/2010/main" val="18731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lstStyle/>
          <a:p>
            <a:pPr algn="l"/>
            <a:r>
              <a:rPr lang="en-US" dirty="0" smtClean="0"/>
              <a:t>Water and Solution</a:t>
            </a:r>
            <a:endParaRPr lang="en-US" dirty="0"/>
          </a:p>
        </p:txBody>
      </p:sp>
      <p:sp>
        <p:nvSpPr>
          <p:cNvPr id="3" name="Content Placeholder 2"/>
          <p:cNvSpPr>
            <a:spLocks noGrp="1"/>
          </p:cNvSpPr>
          <p:nvPr>
            <p:ph idx="1"/>
          </p:nvPr>
        </p:nvSpPr>
        <p:spPr>
          <a:xfrm>
            <a:off x="457200" y="1600200"/>
            <a:ext cx="4114800" cy="4525963"/>
          </a:xfrm>
        </p:spPr>
        <p:txBody>
          <a:bodyPr>
            <a:normAutofit lnSpcReduction="10000"/>
          </a:bodyPr>
          <a:lstStyle/>
          <a:p>
            <a:r>
              <a:rPr lang="en-US" dirty="0" smtClean="0"/>
              <a:t>Water is less dense as a solid than as a liquid.</a:t>
            </a:r>
          </a:p>
          <a:p>
            <a:r>
              <a:rPr lang="en-US" dirty="0" smtClean="0"/>
              <a:t>This is why ice cubes float.</a:t>
            </a:r>
          </a:p>
          <a:p>
            <a:r>
              <a:rPr lang="en-US" dirty="0" smtClean="0"/>
              <a:t>More dense substances sink</a:t>
            </a:r>
          </a:p>
          <a:p>
            <a:r>
              <a:rPr lang="en-US" dirty="0" smtClean="0"/>
              <a:t>Less dense substance float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152400"/>
            <a:ext cx="2438400" cy="337035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3922264"/>
            <a:ext cx="3486150" cy="2554736"/>
          </a:xfrm>
          <a:prstGeom prst="rect">
            <a:avLst/>
          </a:prstGeom>
        </p:spPr>
      </p:pic>
    </p:spTree>
    <p:extLst>
      <p:ext uri="{BB962C8B-B14F-4D97-AF65-F5344CB8AC3E}">
        <p14:creationId xmlns:p14="http://schemas.microsoft.com/office/powerpoint/2010/main" val="257046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229600" cy="1143000"/>
          </a:xfrm>
        </p:spPr>
        <p:txBody>
          <a:bodyPr/>
          <a:lstStyle/>
          <a:p>
            <a:r>
              <a:rPr lang="en-US" dirty="0" smtClean="0"/>
              <a:t>Water’s Polarity</a:t>
            </a:r>
            <a:endParaRPr lang="en-US" dirty="0"/>
          </a:p>
        </p:txBody>
      </p:sp>
      <p:sp>
        <p:nvSpPr>
          <p:cNvPr id="3" name="Content Placeholder 2"/>
          <p:cNvSpPr>
            <a:spLocks noGrp="1"/>
          </p:cNvSpPr>
          <p:nvPr>
            <p:ph idx="1"/>
          </p:nvPr>
        </p:nvSpPr>
        <p:spPr>
          <a:xfrm>
            <a:off x="457200" y="1274618"/>
            <a:ext cx="8153400" cy="2362200"/>
          </a:xfrm>
        </p:spPr>
        <p:txBody>
          <a:bodyPr>
            <a:normAutofit fontScale="77500" lnSpcReduction="20000"/>
          </a:bodyPr>
          <a:lstStyle/>
          <a:p>
            <a:r>
              <a:rPr lang="en-US" dirty="0" smtClean="0"/>
              <a:t>Molecules having pomposity charged regions are called polar molecules.</a:t>
            </a:r>
          </a:p>
          <a:p>
            <a:pPr lvl="1"/>
            <a:r>
              <a:rPr lang="en-US" dirty="0" smtClean="0"/>
              <a:t>The oxygen end of a water molecule has a slightly negative charge</a:t>
            </a:r>
          </a:p>
          <a:p>
            <a:pPr lvl="1"/>
            <a:r>
              <a:rPr lang="en-US" dirty="0" smtClean="0"/>
              <a:t>The hydrogen end of a water molecule has a slightly positive charge</a:t>
            </a:r>
          </a:p>
          <a:p>
            <a:pPr lvl="1"/>
            <a:r>
              <a:rPr lang="en-US" dirty="0" smtClean="0"/>
              <a:t>This is due to the unequal sharing of electrons.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3657600"/>
            <a:ext cx="5257800" cy="2986723"/>
          </a:xfrm>
          <a:prstGeom prst="rect">
            <a:avLst/>
          </a:prstGeom>
        </p:spPr>
      </p:pic>
    </p:spTree>
    <p:extLst>
      <p:ext uri="{BB962C8B-B14F-4D97-AF65-F5344CB8AC3E}">
        <p14:creationId xmlns:p14="http://schemas.microsoft.com/office/powerpoint/2010/main" val="340622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1143000"/>
          </a:xfrm>
        </p:spPr>
        <p:txBody>
          <a:bodyPr/>
          <a:lstStyle/>
          <a:p>
            <a:r>
              <a:rPr lang="en-US" dirty="0" smtClean="0"/>
              <a:t>Water’s Polarity</a:t>
            </a:r>
            <a:endParaRPr lang="en-US" dirty="0"/>
          </a:p>
        </p:txBody>
      </p:sp>
      <p:sp>
        <p:nvSpPr>
          <p:cNvPr id="3" name="Content Placeholder 2"/>
          <p:cNvSpPr>
            <a:spLocks noGrp="1"/>
          </p:cNvSpPr>
          <p:nvPr>
            <p:ph idx="1"/>
          </p:nvPr>
        </p:nvSpPr>
        <p:spPr>
          <a:xfrm>
            <a:off x="457200" y="1600200"/>
            <a:ext cx="4191000" cy="4525963"/>
          </a:xfrm>
        </p:spPr>
        <p:txBody>
          <a:bodyPr>
            <a:normAutofit fontScale="77500" lnSpcReduction="20000"/>
          </a:bodyPr>
          <a:lstStyle/>
          <a:p>
            <a:r>
              <a:rPr lang="en-US" dirty="0" smtClean="0"/>
              <a:t>When a charged region of a water molecule comes close to the oppositely charged region of another water molecule, a </a:t>
            </a:r>
            <a:r>
              <a:rPr lang="en-US" dirty="0"/>
              <a:t>h</a:t>
            </a:r>
            <a:r>
              <a:rPr lang="en-US" dirty="0" smtClean="0"/>
              <a:t>ydrogen bond forms.</a:t>
            </a:r>
          </a:p>
          <a:p>
            <a:r>
              <a:rPr lang="en-US" dirty="0"/>
              <a:t>The name hydrogen bond is something of a misnomer, as it is not a true bond but a particularly strong </a:t>
            </a:r>
            <a:r>
              <a:rPr lang="en-US" dirty="0" smtClean="0"/>
              <a:t>attraction</a:t>
            </a:r>
            <a:r>
              <a:rPr lang="en-US" dirty="0"/>
              <a:t>, and should not be confused with a covalent bond.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2209800"/>
            <a:ext cx="3279479" cy="3254883"/>
          </a:xfrm>
          <a:prstGeom prst="rect">
            <a:avLst/>
          </a:prstGeom>
        </p:spPr>
      </p:pic>
    </p:spTree>
    <p:extLst>
      <p:ext uri="{BB962C8B-B14F-4D97-AF65-F5344CB8AC3E}">
        <p14:creationId xmlns:p14="http://schemas.microsoft.com/office/powerpoint/2010/main" val="274862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244</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Chapter 6</vt:lpstr>
      <vt:lpstr>Main Idea</vt:lpstr>
      <vt:lpstr>Water and Solutions</vt:lpstr>
      <vt:lpstr>Water and Solutions</vt:lpstr>
      <vt:lpstr>Water and Solutions</vt:lpstr>
      <vt:lpstr>Water and Solution</vt:lpstr>
      <vt:lpstr>Water’s Polarity</vt:lpstr>
      <vt:lpstr>Water’s Polarity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creator>Samouelian, Erin</dc:creator>
  <cp:lastModifiedBy>Samouelian, Erin</cp:lastModifiedBy>
  <cp:revision>5</cp:revision>
  <dcterms:created xsi:type="dcterms:W3CDTF">2013-11-21T11:15:52Z</dcterms:created>
  <dcterms:modified xsi:type="dcterms:W3CDTF">2013-11-21T11:57:45Z</dcterms:modified>
</cp:coreProperties>
</file>