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AF00786-5DDC-4053-9D69-BC5A37767B5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4D840F-A233-44F9-9782-9892923D90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0786-5DDC-4053-9D69-BC5A37767B5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D840F-A233-44F9-9782-9892923D9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AF00786-5DDC-4053-9D69-BC5A37767B5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E4D840F-A233-44F9-9782-9892923D90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0786-5DDC-4053-9D69-BC5A37767B5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4D840F-A233-44F9-9782-9892923D90E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0786-5DDC-4053-9D69-BC5A37767B5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E4D840F-A233-44F9-9782-9892923D90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F00786-5DDC-4053-9D69-BC5A37767B5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4D840F-A233-44F9-9782-9892923D90E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AF00786-5DDC-4053-9D69-BC5A37767B5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E4D840F-A233-44F9-9782-9892923D90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0786-5DDC-4053-9D69-BC5A37767B5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4D840F-A233-44F9-9782-9892923D9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0786-5DDC-4053-9D69-BC5A37767B5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E4D840F-A233-44F9-9782-9892923D90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0786-5DDC-4053-9D69-BC5A37767B5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E4D840F-A233-44F9-9782-9892923D90E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AF00786-5DDC-4053-9D69-BC5A37767B5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E4D840F-A233-44F9-9782-9892923D90E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F00786-5DDC-4053-9D69-BC5A37767B54}" type="datetimeFigureOut">
              <a:rPr lang="en-US" smtClean="0"/>
              <a:t>10/17/2013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E4D840F-A233-44F9-9782-9892923D90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4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Reproductive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Species are put into 2 different groups based on their reproductive factors, which are called:</a:t>
            </a:r>
          </a:p>
          <a:p>
            <a:pPr lvl="1"/>
            <a:r>
              <a:rPr lang="en-US" dirty="0" smtClean="0"/>
              <a:t>R-strategists</a:t>
            </a:r>
          </a:p>
          <a:p>
            <a:pPr lvl="1"/>
            <a:r>
              <a:rPr lang="en-US" dirty="0" smtClean="0"/>
              <a:t>K-strategists</a:t>
            </a:r>
          </a:p>
          <a:p>
            <a:r>
              <a:rPr lang="en-US" dirty="0" smtClean="0"/>
              <a:t>These factors include: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number</a:t>
            </a:r>
            <a:r>
              <a:rPr lang="en-US" dirty="0" smtClean="0"/>
              <a:t> of births per reproductive cycle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age</a:t>
            </a:r>
            <a:r>
              <a:rPr lang="en-US" dirty="0" smtClean="0"/>
              <a:t> that reproduction begins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life span </a:t>
            </a:r>
            <a:r>
              <a:rPr lang="en-US" dirty="0" smtClean="0"/>
              <a:t>of the organism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14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R-strategy = Rate strategy</a:t>
            </a:r>
          </a:p>
          <a:p>
            <a:pPr lvl="1"/>
            <a:r>
              <a:rPr lang="en-US" dirty="0" smtClean="0"/>
              <a:t>Is an adaption for living in an environment where fluctuation in biotic or abiotic factors occur</a:t>
            </a:r>
          </a:p>
          <a:p>
            <a:pPr lvl="1"/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Availability of food</a:t>
            </a:r>
          </a:p>
          <a:p>
            <a:pPr lvl="2"/>
            <a:r>
              <a:rPr lang="en-US" dirty="0" smtClean="0"/>
              <a:t>Changing temperatures</a:t>
            </a:r>
          </a:p>
          <a:p>
            <a:pPr lvl="2"/>
            <a:r>
              <a:rPr lang="en-US" dirty="0" smtClean="0"/>
              <a:t>Organism usually has a short life span (fruit fly)</a:t>
            </a:r>
          </a:p>
          <a:p>
            <a:pPr lvl="2"/>
            <a:r>
              <a:rPr lang="en-US" dirty="0" smtClean="0"/>
              <a:t>Organisms take advantage of environmental factors </a:t>
            </a:r>
          </a:p>
          <a:p>
            <a:pPr marL="914400" lvl="2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3276600"/>
            <a:ext cx="265747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323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R-strategy = Rate strategy</a:t>
            </a:r>
          </a:p>
          <a:p>
            <a:pPr lvl="1"/>
            <a:r>
              <a:rPr lang="en-US" dirty="0" smtClean="0"/>
              <a:t>Is a small organism</a:t>
            </a:r>
          </a:p>
          <a:p>
            <a:pPr lvl="1"/>
            <a:r>
              <a:rPr lang="en-US" dirty="0" smtClean="0"/>
              <a:t>Has a short life span</a:t>
            </a:r>
          </a:p>
          <a:p>
            <a:pPr lvl="1"/>
            <a:r>
              <a:rPr lang="en-US" dirty="0" smtClean="0"/>
              <a:t>Produces many offspring</a:t>
            </a:r>
          </a:p>
          <a:p>
            <a:pPr lvl="1"/>
            <a:r>
              <a:rPr lang="en-US" dirty="0" smtClean="0"/>
              <a:t>Expends little to no energy raising offspring</a:t>
            </a:r>
          </a:p>
          <a:p>
            <a:pPr lvl="1"/>
            <a:r>
              <a:rPr lang="en-US" dirty="0" smtClean="0"/>
              <a:t>Is controlled by DIF (density independent factors)</a:t>
            </a:r>
          </a:p>
          <a:p>
            <a:pPr lvl="2"/>
            <a:r>
              <a:rPr lang="en-US" dirty="0" smtClean="0"/>
              <a:t>DIF (usually abiotic)</a:t>
            </a:r>
          </a:p>
          <a:p>
            <a:pPr lvl="3"/>
            <a:r>
              <a:rPr lang="en-US" dirty="0" smtClean="0"/>
              <a:t>Climate</a:t>
            </a:r>
          </a:p>
          <a:p>
            <a:pPr lvl="3"/>
            <a:r>
              <a:rPr lang="en-US" dirty="0" smtClean="0"/>
              <a:t>Temperature</a:t>
            </a:r>
          </a:p>
          <a:p>
            <a:pPr lvl="3"/>
            <a:r>
              <a:rPr lang="en-US" dirty="0" smtClean="0"/>
              <a:t>Precipitations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238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K-strategy = carrying capacity strategy</a:t>
            </a:r>
          </a:p>
          <a:p>
            <a:pPr lvl="1"/>
            <a:r>
              <a:rPr lang="en-US" dirty="0" smtClean="0"/>
              <a:t>It is an adaptation for ling in a stable environment</a:t>
            </a:r>
          </a:p>
          <a:p>
            <a:pPr lvl="1"/>
            <a:r>
              <a:rPr lang="en-US" dirty="0" smtClean="0"/>
              <a:t>Examples:</a:t>
            </a:r>
          </a:p>
          <a:p>
            <a:pPr lvl="2"/>
            <a:r>
              <a:rPr lang="en-US" dirty="0" smtClean="0"/>
              <a:t>Humans</a:t>
            </a:r>
          </a:p>
          <a:p>
            <a:pPr lvl="2"/>
            <a:r>
              <a:rPr lang="en-US" dirty="0" smtClean="0"/>
              <a:t>Elephants</a:t>
            </a:r>
          </a:p>
          <a:p>
            <a:pPr lvl="2"/>
            <a:r>
              <a:rPr lang="en-US" dirty="0" smtClean="0"/>
              <a:t>Whales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667000"/>
            <a:ext cx="2619375" cy="1743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323" y="4410075"/>
            <a:ext cx="2781300" cy="20859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4224548"/>
            <a:ext cx="18954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39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K-strategy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K-strategy = carrying capacity strategy</a:t>
            </a:r>
          </a:p>
          <a:p>
            <a:pPr lvl="1"/>
            <a:r>
              <a:rPr lang="en-US" dirty="0" smtClean="0"/>
              <a:t>Is a larger organism</a:t>
            </a:r>
          </a:p>
          <a:p>
            <a:pPr lvl="1"/>
            <a:r>
              <a:rPr lang="en-US" dirty="0" smtClean="0"/>
              <a:t>Has a long life span</a:t>
            </a:r>
          </a:p>
          <a:p>
            <a:pPr lvl="1"/>
            <a:r>
              <a:rPr lang="en-US" dirty="0" smtClean="0"/>
              <a:t>Produces few offspring</a:t>
            </a:r>
          </a:p>
          <a:p>
            <a:pPr lvl="1"/>
            <a:r>
              <a:rPr lang="en-US" dirty="0" smtClean="0"/>
              <a:t>Expends a lot of energy raising offspring</a:t>
            </a:r>
          </a:p>
          <a:p>
            <a:pPr lvl="1"/>
            <a:r>
              <a:rPr lang="en-US" dirty="0" smtClean="0"/>
              <a:t>Is controlled by DDF (density dependent factors)</a:t>
            </a:r>
          </a:p>
          <a:p>
            <a:pPr lvl="2"/>
            <a:r>
              <a:rPr lang="en-US" dirty="0" smtClean="0"/>
              <a:t>DDF (are usually biotic)</a:t>
            </a:r>
          </a:p>
          <a:p>
            <a:pPr lvl="3"/>
            <a:r>
              <a:rPr lang="en-US" dirty="0" smtClean="0"/>
              <a:t>Predation</a:t>
            </a:r>
          </a:p>
          <a:p>
            <a:pPr lvl="3"/>
            <a:r>
              <a:rPr lang="en-US" dirty="0" smtClean="0"/>
              <a:t>Competition</a:t>
            </a:r>
          </a:p>
          <a:p>
            <a:pPr lvl="3"/>
            <a:r>
              <a:rPr lang="en-US" dirty="0" smtClean="0"/>
              <a:t>Disease/Parasites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07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Growth </a:t>
            </a:r>
            <a:r>
              <a:rPr lang="en-US" dirty="0"/>
              <a:t>R</a:t>
            </a:r>
            <a:r>
              <a:rPr lang="en-US" dirty="0" smtClean="0"/>
              <a:t>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Population Growth Rate = PGR</a:t>
            </a:r>
          </a:p>
          <a:p>
            <a:pPr lvl="1"/>
            <a:r>
              <a:rPr lang="en-US" dirty="0" smtClean="0"/>
              <a:t>Tells us how </a:t>
            </a:r>
            <a:r>
              <a:rPr lang="en-US" u="sng" dirty="0" smtClean="0"/>
              <a:t>fast</a:t>
            </a:r>
            <a:r>
              <a:rPr lang="en-US" dirty="0" smtClean="0"/>
              <a:t> a population grows</a:t>
            </a:r>
          </a:p>
          <a:p>
            <a:pPr lvl="1"/>
            <a:endParaRPr lang="en-US" dirty="0"/>
          </a:p>
          <a:p>
            <a:r>
              <a:rPr lang="en-US" u="sng" dirty="0" smtClean="0"/>
              <a:t>Natality</a:t>
            </a:r>
            <a:r>
              <a:rPr lang="en-US" dirty="0" smtClean="0"/>
              <a:t> = birthrate in a given time period</a:t>
            </a:r>
          </a:p>
          <a:p>
            <a:r>
              <a:rPr lang="en-US" u="sng" dirty="0" smtClean="0"/>
              <a:t>Mortality</a:t>
            </a:r>
            <a:r>
              <a:rPr lang="en-US" dirty="0" smtClean="0"/>
              <a:t> = death rate in a given time period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Emigration = # of individuals moving </a:t>
            </a:r>
            <a:r>
              <a:rPr lang="en-US" u="sng" dirty="0" smtClean="0"/>
              <a:t>away</a:t>
            </a:r>
            <a:r>
              <a:rPr lang="en-US" dirty="0" smtClean="0"/>
              <a:t> from a population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Immigration = # of individuals moving </a:t>
            </a:r>
            <a:r>
              <a:rPr lang="en-US" u="sng" dirty="0" smtClean="0"/>
              <a:t>into</a:t>
            </a:r>
            <a:r>
              <a:rPr lang="en-US" dirty="0" smtClean="0"/>
              <a:t> a population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92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2 models that we used to discuss population growth</a:t>
            </a:r>
          </a:p>
          <a:p>
            <a:pPr lvl="1"/>
            <a:r>
              <a:rPr lang="en-US" dirty="0" smtClean="0"/>
              <a:t>Exponential 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Logistical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263" y="2057400"/>
            <a:ext cx="3114605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343400"/>
            <a:ext cx="3035300" cy="232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85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Growth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828800"/>
            <a:ext cx="4267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Exponential growth occurs when the growth rate is </a:t>
            </a:r>
            <a:r>
              <a:rPr lang="en-US" u="sng" dirty="0" smtClean="0"/>
              <a:t>proportional</a:t>
            </a:r>
            <a:r>
              <a:rPr lang="en-US" dirty="0" smtClean="0"/>
              <a:t> to the size of the population.</a:t>
            </a:r>
          </a:p>
          <a:p>
            <a:r>
              <a:rPr lang="en-US" dirty="0" smtClean="0"/>
              <a:t>All populations grow exponentially until some limiting factor </a:t>
            </a:r>
            <a:r>
              <a:rPr lang="en-US" u="sng" dirty="0" smtClean="0"/>
              <a:t>slows</a:t>
            </a:r>
            <a:r>
              <a:rPr lang="en-US" dirty="0" smtClean="0"/>
              <a:t> the populations growth.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57400"/>
            <a:ext cx="411931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995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Growth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828800"/>
            <a:ext cx="4267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Exponential growth results in a </a:t>
            </a:r>
            <a:r>
              <a:rPr lang="en-US" u="sng" dirty="0" smtClean="0"/>
              <a:t>J-shaped </a:t>
            </a:r>
            <a:r>
              <a:rPr lang="en-US" dirty="0" smtClean="0"/>
              <a:t>curve.</a:t>
            </a:r>
          </a:p>
          <a:p>
            <a:r>
              <a:rPr lang="en-US" dirty="0" smtClean="0"/>
              <a:t>Eventually, the resources become limited and the growth of the populations </a:t>
            </a:r>
            <a:r>
              <a:rPr lang="en-US" u="sng" dirty="0" smtClean="0"/>
              <a:t>slows down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57400"/>
            <a:ext cx="411931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64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Growth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828800"/>
            <a:ext cx="42672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Reading the Graph:</a:t>
            </a:r>
          </a:p>
          <a:p>
            <a:pPr lvl="1"/>
            <a:r>
              <a:rPr lang="en-US" dirty="0" smtClean="0"/>
              <a:t>The lag phase is approx. </a:t>
            </a:r>
            <a:r>
              <a:rPr lang="en-US" u="sng" dirty="0" smtClean="0"/>
              <a:t>17 months </a:t>
            </a:r>
          </a:p>
          <a:p>
            <a:pPr marL="457200" lvl="1" indent="0">
              <a:buNone/>
            </a:pPr>
            <a:endParaRPr lang="en-US" u="sng" dirty="0" smtClean="0"/>
          </a:p>
          <a:p>
            <a:pPr lvl="1"/>
            <a:r>
              <a:rPr lang="en-US" dirty="0" smtClean="0"/>
              <a:t>Exponential growth occurs for approx. </a:t>
            </a:r>
            <a:r>
              <a:rPr lang="en-US" u="sng" dirty="0" smtClean="0"/>
              <a:t>4 months</a:t>
            </a:r>
          </a:p>
          <a:p>
            <a:pPr marL="457200" lvl="1" indent="0">
              <a:buNone/>
            </a:pPr>
            <a:endParaRPr lang="en-US" u="sng" dirty="0" smtClean="0"/>
          </a:p>
          <a:p>
            <a:pPr lvl="1"/>
            <a:r>
              <a:rPr lang="en-US" dirty="0" smtClean="0"/>
              <a:t> Took </a:t>
            </a:r>
            <a:r>
              <a:rPr lang="en-US" u="sng" dirty="0" smtClean="0"/>
              <a:t>23 months</a:t>
            </a:r>
            <a:r>
              <a:rPr lang="en-US" dirty="0" smtClean="0"/>
              <a:t> for the population to reach 1 million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Took </a:t>
            </a:r>
            <a:r>
              <a:rPr lang="en-US" u="sng" dirty="0" smtClean="0"/>
              <a:t>1 month</a:t>
            </a:r>
            <a:r>
              <a:rPr lang="en-US" dirty="0" smtClean="0"/>
              <a:t> for the population to increase from 1 to 2 million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population grew by approx. </a:t>
            </a:r>
            <a:r>
              <a:rPr lang="en-US" u="sng" dirty="0" smtClean="0"/>
              <a:t>750,000 (0.75 million)</a:t>
            </a:r>
            <a:r>
              <a:rPr lang="en-US" dirty="0" smtClean="0"/>
              <a:t> between the 21</a:t>
            </a:r>
            <a:r>
              <a:rPr lang="en-US" baseline="30000" dirty="0" smtClean="0"/>
              <a:t>st</a:t>
            </a:r>
            <a:r>
              <a:rPr lang="en-US" dirty="0" smtClean="0"/>
              <a:t> and 23</a:t>
            </a:r>
            <a:r>
              <a:rPr lang="en-US" baseline="30000" dirty="0" smtClean="0"/>
              <a:t>rd</a:t>
            </a:r>
            <a:r>
              <a:rPr lang="en-US" dirty="0" smtClean="0"/>
              <a:t> month.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057400"/>
            <a:ext cx="411931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94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Growth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populations growth </a:t>
            </a:r>
            <a:r>
              <a:rPr lang="en-US" u="sng" dirty="0" smtClean="0"/>
              <a:t>slows or stops </a:t>
            </a:r>
            <a:r>
              <a:rPr lang="en-US" dirty="0" smtClean="0"/>
              <a:t>following exponential growth once the population reaches its carrying capacity.</a:t>
            </a:r>
          </a:p>
          <a:p>
            <a:r>
              <a:rPr lang="en-US" u="sng" dirty="0" smtClean="0"/>
              <a:t>Carrying capacity</a:t>
            </a:r>
            <a:r>
              <a:rPr lang="en-US" dirty="0" smtClean="0"/>
              <a:t> – is the maximum number of individuals that the environment can support.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815" y="2133600"/>
            <a:ext cx="44831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89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Growth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4343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Logistical growth results in an </a:t>
            </a:r>
            <a:r>
              <a:rPr lang="en-US" u="sng" dirty="0" smtClean="0"/>
              <a:t>S-shaped</a:t>
            </a:r>
            <a:r>
              <a:rPr lang="en-US" dirty="0" smtClean="0"/>
              <a:t> curve.</a:t>
            </a:r>
          </a:p>
          <a:p>
            <a:r>
              <a:rPr lang="en-US" dirty="0" smtClean="0"/>
              <a:t>A populations stops increasing when the number of births is less than the number of deaths or when emigration </a:t>
            </a:r>
            <a:r>
              <a:rPr lang="en-US" u="sng" dirty="0" smtClean="0"/>
              <a:t>exceeds</a:t>
            </a:r>
            <a:r>
              <a:rPr lang="en-US" dirty="0" smtClean="0"/>
              <a:t> immigration.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815" y="2133600"/>
            <a:ext cx="44831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04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 Growth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43434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Using the graph:</a:t>
            </a:r>
          </a:p>
          <a:p>
            <a:pPr lvl="1"/>
            <a:r>
              <a:rPr lang="en-US" dirty="0" smtClean="0"/>
              <a:t>Exponential growth is occurring between the 9</a:t>
            </a:r>
            <a:r>
              <a:rPr lang="en-US" baseline="30000" dirty="0" smtClean="0"/>
              <a:t>th</a:t>
            </a:r>
            <a:r>
              <a:rPr lang="en-US" dirty="0" smtClean="0"/>
              <a:t> and 13</a:t>
            </a:r>
            <a:r>
              <a:rPr lang="en-US" baseline="30000" dirty="0" smtClean="0"/>
              <a:t>th</a:t>
            </a:r>
            <a:r>
              <a:rPr lang="en-US" dirty="0" smtClean="0"/>
              <a:t> time periods.</a:t>
            </a:r>
          </a:p>
          <a:p>
            <a:pPr lvl="1"/>
            <a:r>
              <a:rPr lang="en-US" dirty="0" smtClean="0"/>
              <a:t>The Carrying capacity of the population is 10,000</a:t>
            </a:r>
          </a:p>
          <a:p>
            <a:pPr lvl="1"/>
            <a:r>
              <a:rPr lang="en-US" dirty="0" smtClean="0"/>
              <a:t>It took a time periods of approx. 19 months for this population to reach its carrying capacity</a:t>
            </a:r>
          </a:p>
          <a:p>
            <a:pPr lvl="1"/>
            <a:r>
              <a:rPr lang="en-US" dirty="0" smtClean="0"/>
              <a:t>Exponential growth stopped once the population reached 8,000 individuals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7815" y="2133600"/>
            <a:ext cx="44831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57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202</TotalTime>
  <Words>509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Chapter 4</vt:lpstr>
      <vt:lpstr>Population Growth Rate</vt:lpstr>
      <vt:lpstr>Models of Population Growth</vt:lpstr>
      <vt:lpstr>Exponential Growth Model</vt:lpstr>
      <vt:lpstr>Exponential Growth Model</vt:lpstr>
      <vt:lpstr>Exponential Growth Model</vt:lpstr>
      <vt:lpstr>Logistic Growth Model</vt:lpstr>
      <vt:lpstr>Logistic Growth Model</vt:lpstr>
      <vt:lpstr>Logistic Growth Model</vt:lpstr>
      <vt:lpstr>Reproductive Patterns</vt:lpstr>
      <vt:lpstr>R-strategy</vt:lpstr>
      <vt:lpstr>R-strategy</vt:lpstr>
      <vt:lpstr>K-strategy</vt:lpstr>
      <vt:lpstr>K-strategy</vt:lpstr>
    </vt:vector>
  </TitlesOfParts>
  <Company>AP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Samouelian, Erin</dc:creator>
  <cp:lastModifiedBy>Samouelian, Erin</cp:lastModifiedBy>
  <cp:revision>10</cp:revision>
  <dcterms:created xsi:type="dcterms:W3CDTF">2013-10-17T10:34:45Z</dcterms:created>
  <dcterms:modified xsi:type="dcterms:W3CDTF">2013-10-17T13:57:22Z</dcterms:modified>
</cp:coreProperties>
</file>