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B0C044-333B-43C3-8ADB-6188402F1B8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D097B8-1250-4B5D-B271-8AAAD7415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Section 1</a:t>
            </a:r>
          </a:p>
          <a:p>
            <a:r>
              <a:rPr lang="en-US" dirty="0" smtClean="0"/>
              <a:t>How </a:t>
            </a:r>
            <a:r>
              <a:rPr lang="en-US" dirty="0"/>
              <a:t>O</a:t>
            </a:r>
            <a:r>
              <a:rPr lang="en-US" dirty="0" smtClean="0"/>
              <a:t>rganisms </a:t>
            </a:r>
            <a:r>
              <a:rPr lang="en-US" dirty="0"/>
              <a:t>O</a:t>
            </a:r>
            <a:r>
              <a:rPr lang="en-US" dirty="0" smtClean="0"/>
              <a:t>btain Energy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 smtClean="0"/>
              <a:t>Cellular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800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Types of Metabolic Pathways</a:t>
            </a:r>
          </a:p>
          <a:p>
            <a:pPr lvl="1"/>
            <a:r>
              <a:rPr lang="en-US" u="sng" dirty="0" smtClean="0"/>
              <a:t>Catabolic</a:t>
            </a:r>
            <a:r>
              <a:rPr lang="en-US" dirty="0" smtClean="0"/>
              <a:t> pathway – releases energy by breaking down larger molecules into smaller molecules</a:t>
            </a:r>
          </a:p>
          <a:p>
            <a:pPr lvl="2"/>
            <a:r>
              <a:rPr lang="en-US" dirty="0" smtClean="0"/>
              <a:t>Cellular respiration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Anabolic</a:t>
            </a:r>
            <a:r>
              <a:rPr lang="en-US" dirty="0" smtClean="0"/>
              <a:t> pathways use the energy released by catabolic pathways to build larger molecules from smaller molecules</a:t>
            </a:r>
          </a:p>
          <a:p>
            <a:pPr lvl="2"/>
            <a:r>
              <a:rPr lang="en-US" dirty="0" smtClean="0"/>
              <a:t>Photosynthesis </a:t>
            </a:r>
          </a:p>
          <a:p>
            <a:pPr lvl="2"/>
            <a:r>
              <a:rPr lang="en-US" dirty="0" smtClean="0"/>
              <a:t>Light from the sun is converted to chemical energy for use by the cell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196" y="417195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196" y="1745245"/>
            <a:ext cx="2466975" cy="22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/>
          <a:lstStyle/>
          <a:p>
            <a:r>
              <a:rPr lang="en-US" dirty="0" smtClean="0"/>
              <a:t>ATP (Adenosine triphosphate)</a:t>
            </a:r>
          </a:p>
          <a:p>
            <a:pPr lvl="1"/>
            <a:r>
              <a:rPr lang="en-US" dirty="0" smtClean="0"/>
              <a:t>Is a molecule that stores chemical energy that can be used by cells in a variety of reactions.</a:t>
            </a:r>
          </a:p>
          <a:p>
            <a:pPr lvl="1"/>
            <a:r>
              <a:rPr lang="en-US" dirty="0" smtClean="0"/>
              <a:t>It is a nucleotide (macromolecule) that is made of:</a:t>
            </a:r>
          </a:p>
          <a:p>
            <a:pPr lvl="2"/>
            <a:r>
              <a:rPr lang="en-US" dirty="0" smtClean="0"/>
              <a:t>Adenine </a:t>
            </a:r>
            <a:r>
              <a:rPr lang="en-US" u="sng" dirty="0" smtClean="0"/>
              <a:t>base</a:t>
            </a:r>
          </a:p>
          <a:p>
            <a:pPr lvl="2"/>
            <a:r>
              <a:rPr lang="en-US" dirty="0" smtClean="0"/>
              <a:t>Ribose </a:t>
            </a:r>
            <a:r>
              <a:rPr lang="en-US" u="sng" dirty="0" smtClean="0"/>
              <a:t>sugar</a:t>
            </a:r>
          </a:p>
          <a:p>
            <a:pPr lvl="2"/>
            <a:r>
              <a:rPr lang="en-US" u="sng" dirty="0" smtClean="0"/>
              <a:t>3</a:t>
            </a:r>
            <a:r>
              <a:rPr lang="en-US" dirty="0" smtClean="0"/>
              <a:t> phosphate groups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023446"/>
            <a:ext cx="4756472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70" y="1828800"/>
            <a:ext cx="4800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ATP </a:t>
            </a:r>
            <a:r>
              <a:rPr lang="en-US" u="sng" dirty="0" smtClean="0"/>
              <a:t>releases</a:t>
            </a:r>
            <a:r>
              <a:rPr lang="en-US" dirty="0" smtClean="0"/>
              <a:t> energy when the bond between the second and the third phosphate group is broken</a:t>
            </a:r>
          </a:p>
          <a:p>
            <a:r>
              <a:rPr lang="en-US" dirty="0" smtClean="0"/>
              <a:t>This forms a molecule called </a:t>
            </a:r>
            <a:r>
              <a:rPr lang="en-US" u="sng" dirty="0" smtClean="0"/>
              <a:t>ADP</a:t>
            </a:r>
            <a:r>
              <a:rPr lang="en-US" dirty="0" smtClean="0"/>
              <a:t> and a free phosphate group</a:t>
            </a:r>
          </a:p>
          <a:p>
            <a:r>
              <a:rPr lang="en-US" dirty="0"/>
              <a:t>ATP is reformed when </a:t>
            </a:r>
            <a:r>
              <a:rPr lang="en-US" u="sng" dirty="0"/>
              <a:t>ADP</a:t>
            </a:r>
            <a:r>
              <a:rPr lang="en-US" dirty="0"/>
              <a:t> receives a phosphate group and energy</a:t>
            </a:r>
          </a:p>
          <a:p>
            <a:r>
              <a:rPr lang="en-US" dirty="0"/>
              <a:t>This is stored in the bond between the second and third phosphate group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199"/>
            <a:ext cx="4143375" cy="331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3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/>
              <a:t>S</a:t>
            </a:r>
            <a:r>
              <a:rPr lang="en-US" u="sng" dirty="0" smtClean="0"/>
              <a:t>un</a:t>
            </a:r>
            <a:r>
              <a:rPr lang="en-US" dirty="0" smtClean="0"/>
              <a:t> is the source of nearly all of the energy on Earth.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90775"/>
            <a:ext cx="4452938" cy="4202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9" y="3258457"/>
            <a:ext cx="3380281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Photosynthesis</a:t>
            </a:r>
            <a:r>
              <a:rPr lang="en-US" dirty="0" smtClean="0"/>
              <a:t> converts the Sun’s energy into chemical energy, while </a:t>
            </a:r>
            <a:r>
              <a:rPr lang="en-US" u="sng" dirty="0" smtClean="0"/>
              <a:t>Cellular Respiration </a:t>
            </a:r>
            <a:r>
              <a:rPr lang="en-US" dirty="0" smtClean="0"/>
              <a:t>uses chemical energy to carry out life functions.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7999"/>
            <a:ext cx="4087872" cy="356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organisms use </a:t>
            </a:r>
            <a:r>
              <a:rPr lang="en-US" u="sng" dirty="0" smtClean="0"/>
              <a:t>energy</a:t>
            </a:r>
            <a:r>
              <a:rPr lang="en-US" dirty="0" smtClean="0"/>
              <a:t> to carry out all biological processes.</a:t>
            </a:r>
          </a:p>
          <a:p>
            <a:endParaRPr lang="en-US" dirty="0"/>
          </a:p>
          <a:p>
            <a:r>
              <a:rPr lang="en-US" dirty="0" smtClean="0"/>
              <a:t>What are some biological processes?</a:t>
            </a:r>
          </a:p>
          <a:p>
            <a:pPr lvl="1"/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Cell replication </a:t>
            </a:r>
          </a:p>
          <a:p>
            <a:pPr lvl="1"/>
            <a:r>
              <a:rPr lang="en-US" dirty="0" smtClean="0"/>
              <a:t>Digestion</a:t>
            </a:r>
          </a:p>
          <a:p>
            <a:pPr lvl="1"/>
            <a:r>
              <a:rPr lang="en-US" dirty="0" smtClean="0"/>
              <a:t>Metamorphosis</a:t>
            </a:r>
          </a:p>
          <a:p>
            <a:pPr lvl="1"/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Transpiration</a:t>
            </a:r>
          </a:p>
          <a:p>
            <a:pPr lvl="1"/>
            <a:r>
              <a:rPr lang="en-US" dirty="0" smtClean="0"/>
              <a:t>Many, Many More!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81400"/>
            <a:ext cx="1828800" cy="26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Cellular activities require energy</a:t>
            </a:r>
          </a:p>
          <a:p>
            <a:pPr lvl="1"/>
            <a:r>
              <a:rPr lang="en-US" dirty="0" smtClean="0"/>
              <a:t>Energy is the ability to do </a:t>
            </a:r>
            <a:r>
              <a:rPr lang="en-US" u="sng" dirty="0" smtClean="0"/>
              <a:t>work</a:t>
            </a:r>
            <a:endParaRPr lang="en-US" dirty="0"/>
          </a:p>
          <a:p>
            <a:r>
              <a:rPr lang="en-US" dirty="0" smtClean="0"/>
              <a:t>The study of the flow and transformation of energy is called </a:t>
            </a:r>
            <a:r>
              <a:rPr lang="en-US" u="sng" dirty="0" smtClean="0"/>
              <a:t>Thermodynamics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33800"/>
            <a:ext cx="3924300" cy="2648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733800"/>
            <a:ext cx="4472067" cy="264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Law – Law of conservation of energy</a:t>
            </a:r>
          </a:p>
          <a:p>
            <a:pPr lvl="1"/>
            <a:r>
              <a:rPr lang="en-US" dirty="0" smtClean="0"/>
              <a:t>Energy can be converted from one form to another</a:t>
            </a:r>
          </a:p>
          <a:p>
            <a:pPr lvl="1"/>
            <a:r>
              <a:rPr lang="en-US" dirty="0" smtClean="0"/>
              <a:t>But it cannot be </a:t>
            </a:r>
            <a:r>
              <a:rPr lang="en-US" u="sng" dirty="0" smtClean="0"/>
              <a:t>created</a:t>
            </a:r>
            <a:r>
              <a:rPr lang="en-US" dirty="0" smtClean="0"/>
              <a:t> nor </a:t>
            </a:r>
            <a:r>
              <a:rPr lang="en-US" u="sng" dirty="0" smtClean="0"/>
              <a:t>destroyed</a:t>
            </a:r>
          </a:p>
          <a:p>
            <a:pPr marL="411480" lvl="1" indent="0">
              <a:buNone/>
            </a:pPr>
            <a:endParaRPr lang="en-US" u="sng" dirty="0"/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Second Law – Entropy Increases</a:t>
            </a:r>
          </a:p>
          <a:p>
            <a:pPr lvl="1"/>
            <a:r>
              <a:rPr lang="en-US" dirty="0" smtClean="0"/>
              <a:t>Energy cannot be converted without the </a:t>
            </a:r>
            <a:r>
              <a:rPr lang="en-US" u="sng" dirty="0" smtClean="0"/>
              <a:t>loss</a:t>
            </a:r>
            <a:r>
              <a:rPr lang="en-US" dirty="0" smtClean="0"/>
              <a:t> of usable energy (usually as heat)</a:t>
            </a:r>
          </a:p>
          <a:p>
            <a:pPr lvl="1"/>
            <a:r>
              <a:rPr lang="en-US" dirty="0" smtClean="0"/>
              <a:t>Entropy is the measure of </a:t>
            </a:r>
            <a:r>
              <a:rPr lang="en-US" u="sng" dirty="0" smtClean="0"/>
              <a:t>disorder or usable energy in a system</a:t>
            </a:r>
          </a:p>
        </p:txBody>
      </p:sp>
    </p:spTree>
    <p:extLst>
      <p:ext uri="{BB962C8B-B14F-4D97-AF65-F5344CB8AC3E}">
        <p14:creationId xmlns:p14="http://schemas.microsoft.com/office/powerpoint/2010/main" val="415102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Autotrophs &amp; Heterotrophs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4373563"/>
          </a:xfrm>
        </p:spPr>
        <p:txBody>
          <a:bodyPr/>
          <a:lstStyle/>
          <a:p>
            <a:r>
              <a:rPr lang="en-US" u="sng" dirty="0" smtClean="0"/>
              <a:t>Autotrophs</a:t>
            </a:r>
            <a:r>
              <a:rPr lang="en-US" dirty="0" smtClean="0"/>
              <a:t> are organisms that make their own food</a:t>
            </a:r>
          </a:p>
          <a:p>
            <a:r>
              <a:rPr lang="en-US" u="sng" dirty="0" smtClean="0"/>
              <a:t>Heterotrophs</a:t>
            </a:r>
            <a:r>
              <a:rPr lang="en-US" dirty="0" smtClean="0"/>
              <a:t> are organisms that must obtain food from other organisms.</a:t>
            </a:r>
          </a:p>
          <a:p>
            <a:r>
              <a:rPr lang="en-US" dirty="0" smtClean="0"/>
              <a:t>Energy flows from the sun to </a:t>
            </a:r>
            <a:r>
              <a:rPr lang="en-US" u="sng" dirty="0" smtClean="0"/>
              <a:t>Autotrophs</a:t>
            </a:r>
            <a:r>
              <a:rPr lang="en-US" dirty="0" smtClean="0"/>
              <a:t> to </a:t>
            </a:r>
            <a:r>
              <a:rPr lang="en-US" u="sng" dirty="0" smtClean="0"/>
              <a:t>Heterotrophs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967345"/>
            <a:ext cx="4443408" cy="41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7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all of the </a:t>
            </a:r>
            <a:r>
              <a:rPr lang="en-US" u="sng" dirty="0" smtClean="0"/>
              <a:t>chemical reactions</a:t>
            </a:r>
            <a:r>
              <a:rPr lang="en-US" dirty="0" smtClean="0"/>
              <a:t> in a cell.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590800"/>
            <a:ext cx="6449568" cy="381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metabolic pathway is a series of chemical reactions in which the </a:t>
            </a:r>
            <a:r>
              <a:rPr lang="en-US" u="sng" dirty="0" smtClean="0"/>
              <a:t>product</a:t>
            </a:r>
            <a:r>
              <a:rPr lang="en-US" dirty="0" smtClean="0"/>
              <a:t> of one reaction is the </a:t>
            </a:r>
            <a:r>
              <a:rPr lang="en-US" u="sng" dirty="0" smtClean="0"/>
              <a:t>substrate (reactant</a:t>
            </a:r>
            <a:r>
              <a:rPr lang="en-US" dirty="0" smtClean="0"/>
              <a:t>) for the next reaction.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641279" cy="347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1235</TotalTime>
  <Words>385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Chapter 8 Cellular Energy</vt:lpstr>
      <vt:lpstr>Theme Focus</vt:lpstr>
      <vt:lpstr>Big Idea</vt:lpstr>
      <vt:lpstr>Main Idea</vt:lpstr>
      <vt:lpstr>Transformation of Energy</vt:lpstr>
      <vt:lpstr>Laws of Thermodynamics</vt:lpstr>
      <vt:lpstr>Autotrophs &amp; Heterotrophs</vt:lpstr>
      <vt:lpstr>Metabolism</vt:lpstr>
      <vt:lpstr>Metabolism</vt:lpstr>
      <vt:lpstr>Metabolism</vt:lpstr>
      <vt:lpstr>ATP</vt:lpstr>
      <vt:lpstr>ATP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Cellular Energy</dc:title>
  <dc:creator>Samouelian, Erin</dc:creator>
  <cp:lastModifiedBy>Lee, Lisa</cp:lastModifiedBy>
  <cp:revision>11</cp:revision>
  <dcterms:created xsi:type="dcterms:W3CDTF">2014-02-11T15:29:07Z</dcterms:created>
  <dcterms:modified xsi:type="dcterms:W3CDTF">2014-02-12T15:21:27Z</dcterms:modified>
</cp:coreProperties>
</file>